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107"/>
  </p:notesMasterIdLst>
  <p:handoutMasterIdLst>
    <p:handoutMasterId r:id="rId108"/>
  </p:handoutMasterIdLst>
  <p:sldIdLst>
    <p:sldId id="4475" r:id="rId5"/>
    <p:sldId id="4623" r:id="rId6"/>
    <p:sldId id="4512" r:id="rId7"/>
    <p:sldId id="4579" r:id="rId8"/>
    <p:sldId id="289" r:id="rId9"/>
    <p:sldId id="4580" r:id="rId10"/>
    <p:sldId id="4584" r:id="rId11"/>
    <p:sldId id="4585" r:id="rId12"/>
    <p:sldId id="4581" r:id="rId13"/>
    <p:sldId id="4562" r:id="rId14"/>
    <p:sldId id="4582" r:id="rId15"/>
    <p:sldId id="4563" r:id="rId16"/>
    <p:sldId id="4564" r:id="rId17"/>
    <p:sldId id="4583" r:id="rId18"/>
    <p:sldId id="4586" r:id="rId19"/>
    <p:sldId id="4603" r:id="rId20"/>
    <p:sldId id="4698" r:id="rId21"/>
    <p:sldId id="4574" r:id="rId22"/>
    <p:sldId id="4632" r:id="rId23"/>
    <p:sldId id="4588" r:id="rId24"/>
    <p:sldId id="4590" r:id="rId25"/>
    <p:sldId id="4589" r:id="rId26"/>
    <p:sldId id="4633" r:id="rId27"/>
    <p:sldId id="4592" r:id="rId28"/>
    <p:sldId id="4591" r:id="rId29"/>
    <p:sldId id="4593" r:id="rId30"/>
    <p:sldId id="4594" r:id="rId31"/>
    <p:sldId id="4624" r:id="rId32"/>
    <p:sldId id="4628" r:id="rId33"/>
    <p:sldId id="4617" r:id="rId34"/>
    <p:sldId id="4640" r:id="rId35"/>
    <p:sldId id="4644" r:id="rId36"/>
    <p:sldId id="4646" r:id="rId37"/>
    <p:sldId id="4595" r:id="rId38"/>
    <p:sldId id="4625" r:id="rId39"/>
    <p:sldId id="4634" r:id="rId40"/>
    <p:sldId id="4635" r:id="rId41"/>
    <p:sldId id="4618" r:id="rId42"/>
    <p:sldId id="4626" r:id="rId43"/>
    <p:sldId id="4643" r:id="rId44"/>
    <p:sldId id="4627" r:id="rId45"/>
    <p:sldId id="4636" r:id="rId46"/>
    <p:sldId id="4629" r:id="rId47"/>
    <p:sldId id="4637" r:id="rId48"/>
    <p:sldId id="4598" r:id="rId49"/>
    <p:sldId id="4599" r:id="rId50"/>
    <p:sldId id="4601" r:id="rId51"/>
    <p:sldId id="4602" r:id="rId52"/>
    <p:sldId id="4600" r:id="rId53"/>
    <p:sldId id="4641" r:id="rId54"/>
    <p:sldId id="4619" r:id="rId55"/>
    <p:sldId id="4569" r:id="rId56"/>
    <p:sldId id="4648" r:id="rId57"/>
    <p:sldId id="4647" r:id="rId58"/>
    <p:sldId id="4649" r:id="rId59"/>
    <p:sldId id="4651" r:id="rId60"/>
    <p:sldId id="4650" r:id="rId61"/>
    <p:sldId id="4652" r:id="rId62"/>
    <p:sldId id="4570" r:id="rId63"/>
    <p:sldId id="4571" r:id="rId64"/>
    <p:sldId id="4620" r:id="rId65"/>
    <p:sldId id="4654" r:id="rId66"/>
    <p:sldId id="4655" r:id="rId67"/>
    <p:sldId id="4656" r:id="rId68"/>
    <p:sldId id="4657" r:id="rId69"/>
    <p:sldId id="308" r:id="rId70"/>
    <p:sldId id="4658" r:id="rId71"/>
    <p:sldId id="4572" r:id="rId72"/>
    <p:sldId id="4659" r:id="rId73"/>
    <p:sldId id="4660" r:id="rId74"/>
    <p:sldId id="4661" r:id="rId75"/>
    <p:sldId id="4662" r:id="rId76"/>
    <p:sldId id="4663" r:id="rId77"/>
    <p:sldId id="4664" r:id="rId78"/>
    <p:sldId id="4665" r:id="rId79"/>
    <p:sldId id="4666" r:id="rId80"/>
    <p:sldId id="4667" r:id="rId81"/>
    <p:sldId id="4672" r:id="rId82"/>
    <p:sldId id="4668" r:id="rId83"/>
    <p:sldId id="4669" r:id="rId84"/>
    <p:sldId id="4670" r:id="rId85"/>
    <p:sldId id="4671" r:id="rId86"/>
    <p:sldId id="4673" r:id="rId87"/>
    <p:sldId id="4674" r:id="rId88"/>
    <p:sldId id="4621" r:id="rId89"/>
    <p:sldId id="4692" r:id="rId90"/>
    <p:sldId id="4573" r:id="rId91"/>
    <p:sldId id="4676" r:id="rId92"/>
    <p:sldId id="4677" r:id="rId93"/>
    <p:sldId id="4690" r:id="rId94"/>
    <p:sldId id="4693" r:id="rId95"/>
    <p:sldId id="4681" r:id="rId96"/>
    <p:sldId id="4683" r:id="rId97"/>
    <p:sldId id="4694" r:id="rId98"/>
    <p:sldId id="4696" r:id="rId99"/>
    <p:sldId id="4684" r:id="rId100"/>
    <p:sldId id="4686" r:id="rId101"/>
    <p:sldId id="4687" r:id="rId102"/>
    <p:sldId id="4688" r:id="rId103"/>
    <p:sldId id="4689" r:id="rId104"/>
    <p:sldId id="4622" r:id="rId105"/>
    <p:sldId id="4697" r:id="rId10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502" autoAdjust="0"/>
  </p:normalViewPr>
  <p:slideViewPr>
    <p:cSldViewPr snapToGrid="0">
      <p:cViewPr varScale="1">
        <p:scale>
          <a:sx n="77" d="100"/>
          <a:sy n="77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234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commentAuthors" Target="commentAuthor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3/21/2023 3:58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ka.ms/MultiLanguageReportVide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svg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58354"/>
            <a:ext cx="11053773" cy="738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61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9BF6-76C8-FFAD-18AD-1B6779B5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Power BI 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B483D4-CD70-D361-B1EF-188CAF09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58" y="1024935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2D0AE-CC93-6384-C2FE-CB2AB3C7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58" y="1045031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48BD92-1751-C5C3-EF5B-B698BA1C9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658" y="1034983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6FC83C-6266-DDF6-48F5-7251426AB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658" y="1014887"/>
            <a:ext cx="9547098" cy="58422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7106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all you’ve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42762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757697"/>
            <a:ext cx="11053773" cy="313932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Thanks for Watching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122-E694-3872-3C66-4D26CAD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Columns and Measure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87CD-DA02-AA16-AB3A-6D223AD22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Metadata translations provide localized values for dataset object names</a:t>
            </a:r>
          </a:p>
          <a:p>
            <a:pPr lvl="1"/>
            <a:r>
              <a:rPr lang="en-US" dirty="0"/>
              <a:t>Metadata translations provide translated names for columns in a 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provide translated names for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are the easiest to create, manage and integrate into Power BI report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A1C0-E536-5E7D-6923-4E7B4349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9" y="4555841"/>
            <a:ext cx="10081413" cy="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DE23B-C462-7BF7-048C-85B8E475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6" y="2027509"/>
            <a:ext cx="10246848" cy="184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425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290-B7E3-0ED9-7882-8F176880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81CC-C054-C8F8-9D94-16331134F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Report label translations provide localized values for text elements on report </a:t>
            </a:r>
          </a:p>
          <a:p>
            <a:pPr lvl="1"/>
            <a:r>
              <a:rPr lang="en-US" dirty="0"/>
              <a:t>Specifically for text elements not directly associated with a dataset object</a:t>
            </a:r>
          </a:p>
          <a:p>
            <a:pPr lvl="1"/>
            <a:r>
              <a:rPr lang="en-US" dirty="0"/>
              <a:t>Examples include the report title, section headings and button captions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Power BI provides no direct feature support for report labels translations</a:t>
            </a:r>
          </a:p>
          <a:p>
            <a:pPr lvl="1"/>
            <a:r>
              <a:rPr lang="en-US" dirty="0"/>
              <a:t>Best practice to implement report label translations by using </a:t>
            </a:r>
            <a:r>
              <a:rPr lang="en-US" sz="16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in dynamic measures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F054-7B99-D4AB-B890-6252B04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5" y="2432568"/>
            <a:ext cx="10244629" cy="16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815E5-E5AB-7D45-F289-9F0E1F8C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19" y="5219905"/>
            <a:ext cx="4486816" cy="1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30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38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410-1E70-AC52-7F69-557E0338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Dataset and Report in PBIX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82BE-0F1C-8EEC-6058-EE9187175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There are two popular styles of managing datasets and reports in Power BI Desktop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Maintain dataset definition and report layout in a single PBIX project file for convenience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Split dataset definitions and report layout into separate PBIX project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guidance will work equally well with Style 1 and Style 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45D7B-9DB4-96B2-9DF4-03F0951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32" y="2078391"/>
            <a:ext cx="3031619" cy="13168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956C7-9AE5-6115-B025-9B418FD1B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" y="3975557"/>
            <a:ext cx="2931421" cy="15814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3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78481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33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C04F-DFCB-7F35-3AC2-0092C0EF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Video Playlist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5B3A3-822D-3D98-79D9-BD957A329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Building Multi-language Reports for Power BI in 2023</a:t>
            </a:r>
          </a:p>
          <a:p>
            <a:pPr lvl="1"/>
            <a:r>
              <a:rPr lang="en-US" dirty="0">
                <a:hlinkClick r:id="rId2"/>
              </a:rPr>
              <a:t>https://aka.ms/MultiLanguageReportVideos</a:t>
            </a:r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1AB6A-979A-521D-A117-67902DB3DCBF}"/>
              </a:ext>
            </a:extLst>
          </p:cNvPr>
          <p:cNvGrpSpPr/>
          <p:nvPr/>
        </p:nvGrpSpPr>
        <p:grpSpPr>
          <a:xfrm>
            <a:off x="659277" y="2515088"/>
            <a:ext cx="10931919" cy="2277856"/>
            <a:chOff x="1181791" y="2373574"/>
            <a:chExt cx="10931919" cy="2277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7E1498-7F6B-3920-893F-E2C48D817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791" y="2373574"/>
              <a:ext cx="6202984" cy="22473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8655C9-3F82-E4D3-5F16-0CB0ACBBB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" t="7024"/>
            <a:stretch/>
          </p:blipFill>
          <p:spPr>
            <a:xfrm>
              <a:off x="7392074" y="2940458"/>
              <a:ext cx="4721636" cy="1710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5835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208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4CDE-F9E3-574B-9067-AA3EA1AC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B321-D90A-A7A5-29E2-B6C1650F8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Power BI Desktop does not expose metadata translations</a:t>
            </a:r>
          </a:p>
          <a:p>
            <a:pPr lvl="1"/>
            <a:r>
              <a:rPr lang="en-US" dirty="0"/>
              <a:t>It provides no capability to view, add or edit metadata translations</a:t>
            </a:r>
          </a:p>
          <a:p>
            <a:endParaRPr lang="en-US" dirty="0"/>
          </a:p>
          <a:p>
            <a:r>
              <a:rPr lang="en-US" dirty="0"/>
              <a:t>What are your options for working with metadata translations?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r>
              <a:rPr lang="en-US" dirty="0"/>
              <a:t> to manually add and edit translations</a:t>
            </a:r>
          </a:p>
          <a:p>
            <a:pPr lvl="1"/>
            <a:r>
              <a:rPr lang="en-US" dirty="0"/>
              <a:t>Write scripts for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Develop custom application with C# and Tabular Object Model (TOM)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Translations Builder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– it was designed specifically to play this role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44830-BAD3-7CE2-E6EC-A2CFCDA9122E}"/>
              </a:ext>
            </a:extLst>
          </p:cNvPr>
          <p:cNvGrpSpPr/>
          <p:nvPr/>
        </p:nvGrpSpPr>
        <p:grpSpPr>
          <a:xfrm>
            <a:off x="1270181" y="4611687"/>
            <a:ext cx="6123677" cy="2122195"/>
            <a:chOff x="1270181" y="4611687"/>
            <a:chExt cx="6123677" cy="21221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239C6-A399-F6D1-FFE5-018696D1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81" y="4635375"/>
              <a:ext cx="991237" cy="9912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132B95-E98F-CE3D-6A3F-1C79324B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225" y="4611687"/>
              <a:ext cx="4886633" cy="2122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142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Multi-language Reports in Power BI</a:t>
            </a:r>
          </a:p>
          <a:p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45D84-D7AF-8A58-5F00-51EF6D31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7" y="2483683"/>
            <a:ext cx="9141947" cy="39702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862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45EA-7CD0-F3C1-CF25-D030AC9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the Translation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E8B30-8685-EC35-042A-716FCE341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user experience centers around translation grid</a:t>
            </a:r>
          </a:p>
          <a:p>
            <a:pPr lvl="1"/>
            <a:r>
              <a:rPr lang="en-US" dirty="0"/>
              <a:t>Abstracts away detail of read/writing object metadata to/from dataset</a:t>
            </a:r>
          </a:p>
          <a:p>
            <a:pPr lvl="1"/>
            <a:r>
              <a:rPr lang="en-US" dirty="0"/>
              <a:t>Allows user to view, add and update metadata translations using a two-dimensional grid</a:t>
            </a:r>
          </a:p>
          <a:p>
            <a:pPr lvl="1"/>
            <a:r>
              <a:rPr lang="en-US" dirty="0"/>
              <a:t>Provides simplified user editing experience similar to Microsoft Excel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980EA-CE95-23AF-6FF1-59F13BD4B047}"/>
              </a:ext>
            </a:extLst>
          </p:cNvPr>
          <p:cNvSpPr/>
          <p:nvPr/>
        </p:nvSpPr>
        <p:spPr bwMode="auto">
          <a:xfrm>
            <a:off x="1209907" y="2998999"/>
            <a:ext cx="6843252" cy="188450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CAEF-FBFF-4361-2B73-A7F108155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1" y="3337409"/>
            <a:ext cx="6570211" cy="1290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B6A872-63C7-4F0F-42E1-2928EF52C2E8}"/>
              </a:ext>
            </a:extLst>
          </p:cNvPr>
          <p:cNvGrpSpPr/>
          <p:nvPr/>
        </p:nvGrpSpPr>
        <p:grpSpPr>
          <a:xfrm>
            <a:off x="8112089" y="2963333"/>
            <a:ext cx="3001387" cy="1956620"/>
            <a:chOff x="8112089" y="2963333"/>
            <a:chExt cx="3001387" cy="1956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CCB623-C664-E520-4F02-128D453E4045}"/>
                </a:ext>
              </a:extLst>
            </p:cNvPr>
            <p:cNvSpPr/>
            <p:nvPr/>
          </p:nvSpPr>
          <p:spPr bwMode="auto">
            <a:xfrm>
              <a:off x="9184373" y="2963333"/>
              <a:ext cx="1929103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Dataset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C597684D-B7A4-6C2D-4B0A-FB58A5518CC7}"/>
                </a:ext>
              </a:extLst>
            </p:cNvPr>
            <p:cNvSpPr/>
            <p:nvPr/>
          </p:nvSpPr>
          <p:spPr bwMode="auto">
            <a:xfrm>
              <a:off x="8112089" y="3660384"/>
              <a:ext cx="991501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66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45D-2416-6170-E691-0E6B768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Translations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CAF2-0485-A022-3274-9BBCEBB19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After installation, launch Translations Builder from </a:t>
            </a:r>
            <a:r>
              <a:rPr lang="en-US" sz="2000" b="1" dirty="0">
                <a:solidFill>
                  <a:srgbClr val="920000"/>
                </a:solidFill>
              </a:rPr>
              <a:t>External Tools</a:t>
            </a:r>
            <a:r>
              <a:rPr lang="en-US" dirty="0"/>
              <a:t> tab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Translations Builder establishes connection back to dataset running in local AAS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F9F68-9B1A-2FBE-D323-D50F011FE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8" y="1648941"/>
            <a:ext cx="4838307" cy="143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FF3C-5C0B-8C33-1040-25C52C8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16" y="4300813"/>
            <a:ext cx="3708819" cy="175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D03B5-F875-7A4B-7791-220FAD7F38E9}"/>
              </a:ext>
            </a:extLst>
          </p:cNvPr>
          <p:cNvGrpSpPr/>
          <p:nvPr/>
        </p:nvGrpSpPr>
        <p:grpSpPr>
          <a:xfrm>
            <a:off x="910283" y="3959051"/>
            <a:ext cx="6615933" cy="2451798"/>
            <a:chOff x="930379" y="3918857"/>
            <a:chExt cx="6615933" cy="24517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A5896F-2C9F-5588-DB16-8F292FB85D74}"/>
                </a:ext>
              </a:extLst>
            </p:cNvPr>
            <p:cNvSpPr/>
            <p:nvPr/>
          </p:nvSpPr>
          <p:spPr>
            <a:xfrm>
              <a:off x="930379" y="3918857"/>
              <a:ext cx="6615933" cy="2451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Local Desktop Setup on Windows PC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D59E3B-D288-7651-AA06-B9BBC78B6E91}"/>
                </a:ext>
              </a:extLst>
            </p:cNvPr>
            <p:cNvSpPr/>
            <p:nvPr/>
          </p:nvSpPr>
          <p:spPr>
            <a:xfrm>
              <a:off x="4612821" y="4125119"/>
              <a:ext cx="2695570" cy="18197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Power BI Desktop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C4C30-4669-1155-0C1D-BD10EAC4803C}"/>
                </a:ext>
              </a:extLst>
            </p:cNvPr>
            <p:cNvSpPr/>
            <p:nvPr/>
          </p:nvSpPr>
          <p:spPr>
            <a:xfrm>
              <a:off x="1145490" y="4123840"/>
              <a:ext cx="2592498" cy="1794639"/>
            </a:xfrm>
            <a:prstGeom prst="rect">
              <a:avLst/>
            </a:prstGeom>
            <a:solidFill>
              <a:srgbClr val="EB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Translations Builder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DE3609-4CA6-0A01-EB37-A42DB4C8685A}"/>
                </a:ext>
              </a:extLst>
            </p:cNvPr>
            <p:cNvGrpSpPr/>
            <p:nvPr/>
          </p:nvGrpSpPr>
          <p:grpSpPr>
            <a:xfrm>
              <a:off x="1316334" y="4572509"/>
              <a:ext cx="2240782" cy="1084713"/>
              <a:chOff x="905522" y="804708"/>
              <a:chExt cx="2512381" cy="165412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0CE8C-C678-6249-8D7F-A99426DA696F}"/>
                  </a:ext>
                </a:extLst>
              </p:cNvPr>
              <p:cNvSpPr/>
              <p:nvPr/>
            </p:nvSpPr>
            <p:spPr>
              <a:xfrm>
                <a:off x="905523" y="804708"/>
                <a:ext cx="2512380" cy="562454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 C# Code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30BD59-A964-6722-4BE0-D4FA2F23D523}"/>
                  </a:ext>
                </a:extLst>
              </p:cNvPr>
              <p:cNvSpPr/>
              <p:nvPr/>
            </p:nvSpPr>
            <p:spPr>
              <a:xfrm>
                <a:off x="905523" y="1333929"/>
                <a:ext cx="2512380" cy="56245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Tabular Object Model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11BCD7-4730-F962-7FC0-BA508470625E}"/>
                  </a:ext>
                </a:extLst>
              </p:cNvPr>
              <p:cNvSpPr/>
              <p:nvPr/>
            </p:nvSpPr>
            <p:spPr>
              <a:xfrm>
                <a:off x="905522" y="1896383"/>
                <a:ext cx="2512380" cy="5624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.NET Runtime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3B455B-768F-59FB-07E3-0527F7672239}"/>
                </a:ext>
              </a:extLst>
            </p:cNvPr>
            <p:cNvSpPr/>
            <p:nvPr/>
          </p:nvSpPr>
          <p:spPr>
            <a:xfrm>
              <a:off x="4771083" y="4498309"/>
              <a:ext cx="2329962" cy="13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Local Analysis Services Engine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39E2A4-A266-F702-622B-CE00DBB8EA22}"/>
                </a:ext>
              </a:extLst>
            </p:cNvPr>
            <p:cNvSpPr/>
            <p:nvPr/>
          </p:nvSpPr>
          <p:spPr>
            <a:xfrm rot="5400000">
              <a:off x="4727931" y="4931500"/>
              <a:ext cx="1019970" cy="345203"/>
            </a:xfrm>
            <a:prstGeom prst="roundRect">
              <a:avLst>
                <a:gd name="adj" fmla="val 6749"/>
              </a:avLst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XMLA Endpoint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D60852-0BEE-A127-E506-BBDE3E98BEEA}"/>
                </a:ext>
              </a:extLst>
            </p:cNvPr>
            <p:cNvSpPr/>
            <p:nvPr/>
          </p:nvSpPr>
          <p:spPr>
            <a:xfrm>
              <a:off x="5370626" y="4595499"/>
              <a:ext cx="1633076" cy="10196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Dataset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BBEFBA-E5BD-E839-70AA-671629975D2B}"/>
              </a:ext>
            </a:extLst>
          </p:cNvPr>
          <p:cNvSpPr/>
          <p:nvPr/>
        </p:nvSpPr>
        <p:spPr>
          <a:xfrm>
            <a:off x="3309027" y="4955440"/>
            <a:ext cx="1719031" cy="413180"/>
          </a:xfrm>
          <a:prstGeom prst="rightArrow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Console" panose="020B0609040504020204" pitchFamily="49" charset="0"/>
              </a:rPr>
              <a:t>localhost:55074</a:t>
            </a:r>
          </a:p>
        </p:txBody>
      </p:sp>
    </p:spTree>
    <p:extLst>
      <p:ext uri="{BB962C8B-B14F-4D97-AF65-F5344CB8AC3E}">
        <p14:creationId xmlns:p14="http://schemas.microsoft.com/office/powerpoint/2010/main" val="4010065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0F72-3FF4-5C3E-B615-56B86CF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 Model from PBIX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91CFF-EC30-8FD1-8B82-FF3DC3E19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loads data model for PBIX project at startup</a:t>
            </a:r>
          </a:p>
          <a:p>
            <a:pPr lvl="1"/>
            <a:r>
              <a:rPr lang="en-US" dirty="0"/>
              <a:t>Translations Builder only loads dataset objects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into translation grid</a:t>
            </a:r>
          </a:p>
          <a:p>
            <a:pPr lvl="1"/>
            <a:r>
              <a:rPr lang="en-US" dirty="0"/>
              <a:t>Hidden objects are not displayed because they do not require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783E5-BA4F-059E-9463-A8F0542B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0" y="2583081"/>
            <a:ext cx="5828381" cy="29655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D9CCD-BDA0-8C13-6997-6B5F996F3311}"/>
              </a:ext>
            </a:extLst>
          </p:cNvPr>
          <p:cNvGrpSpPr/>
          <p:nvPr/>
        </p:nvGrpSpPr>
        <p:grpSpPr>
          <a:xfrm>
            <a:off x="7389807" y="2539965"/>
            <a:ext cx="3641970" cy="3038168"/>
            <a:chOff x="7295539" y="2615380"/>
            <a:chExt cx="3641970" cy="30381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89E6B-C5C9-FFF4-4E65-C1AC88A1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595" y="2615380"/>
              <a:ext cx="2589914" cy="3038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BC3E6DB-A397-B7C5-0F6F-03AD1CE50D16}"/>
                </a:ext>
              </a:extLst>
            </p:cNvPr>
            <p:cNvSpPr/>
            <p:nvPr/>
          </p:nvSpPr>
          <p:spPr bwMode="auto">
            <a:xfrm>
              <a:off x="7295539" y="3559277"/>
              <a:ext cx="884903" cy="707922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7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30AF-1972-3EA3-B46D-90655F71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Metadata Translations Are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363E-9EE0-898B-B53C-004CAC093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Metadata translations identified by combination of </a:t>
            </a:r>
            <a:r>
              <a:rPr lang="en-US" sz="1800" b="1" dirty="0">
                <a:solidFill>
                  <a:srgbClr val="920000"/>
                </a:solidFill>
              </a:rPr>
              <a:t>Object Type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Property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Caption</a:t>
            </a:r>
            <a:r>
              <a:rPr lang="en-US" dirty="0"/>
              <a:t> property is by far the most common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DisplayFolder</a:t>
            </a:r>
            <a:r>
              <a:rPr lang="en-US" dirty="0"/>
              <a:t> property not as common but can be used</a:t>
            </a:r>
          </a:p>
          <a:p>
            <a:pPr lvl="1"/>
            <a:r>
              <a:rPr lang="en-US" dirty="0"/>
              <a:t>Translations for default language (English) have object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as their default value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C934-3190-9E87-9753-D56EF5F6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52" y="2950338"/>
            <a:ext cx="4160312" cy="3535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678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2E7-C2CC-31CC-4D50-C0ED74C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BFF0-1CE0-E612-3E35-4A7D8B17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Translations Builder provide commands for adding and removing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D69E-E66C-87B7-2303-67CAEEDC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4" y="1787960"/>
            <a:ext cx="8844863" cy="49428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3EA16F-E59F-5E2D-11C6-BEE86DEA121C}"/>
              </a:ext>
            </a:extLst>
          </p:cNvPr>
          <p:cNvSpPr/>
          <p:nvPr/>
        </p:nvSpPr>
        <p:spPr bwMode="auto">
          <a:xfrm flipH="1">
            <a:off x="4876753" y="2352562"/>
            <a:ext cx="723127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94A15-B28F-526C-B472-E21E08E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3" y="2291190"/>
            <a:ext cx="3437952" cy="36067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EEDA82-2E2D-5F40-BD53-B09830BB9B7B}"/>
              </a:ext>
            </a:extLst>
          </p:cNvPr>
          <p:cNvSpPr/>
          <p:nvPr/>
        </p:nvSpPr>
        <p:spPr bwMode="auto">
          <a:xfrm>
            <a:off x="5236546" y="2654474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C512-2485-80B9-71E4-94757DD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2" y="1763858"/>
            <a:ext cx="8882931" cy="496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471FA5-5E9F-F651-FB23-8782503D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4" y="2751279"/>
            <a:ext cx="3079734" cy="323097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BD709E-4670-FE28-DDF0-BE2BCDA8057E}"/>
              </a:ext>
            </a:extLst>
          </p:cNvPr>
          <p:cNvSpPr/>
          <p:nvPr/>
        </p:nvSpPr>
        <p:spPr bwMode="auto">
          <a:xfrm>
            <a:off x="5736315" y="3068593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5A204C-C3C8-8C41-4515-4B87F5B0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5" y="1774984"/>
            <a:ext cx="8878530" cy="49617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418230-32B9-030E-F2F3-1DA9AC338A55}"/>
              </a:ext>
            </a:extLst>
          </p:cNvPr>
          <p:cNvSpPr/>
          <p:nvPr/>
        </p:nvSpPr>
        <p:spPr bwMode="auto">
          <a:xfrm>
            <a:off x="4941119" y="3849842"/>
            <a:ext cx="737419" cy="285136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9A8FD-CF28-09DC-C95C-FC29E9E19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6" y="1756673"/>
            <a:ext cx="8831037" cy="49838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F86-0601-F0EE-1217-4FA0655DF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041" y="3480056"/>
            <a:ext cx="3582988" cy="1427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7B35D8-C027-1D35-A467-4AF87251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24" y="1751058"/>
            <a:ext cx="8867365" cy="49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1BD-6553-CB7E-45E3-2ED6DFC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Editing Translations by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BA87-CCD2-E119-7C99-14AF89E2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85761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Translation grid editing experience is similar to editing Microsoft Excel workbook</a:t>
            </a:r>
          </a:p>
          <a:p>
            <a:pPr lvl="1"/>
            <a:r>
              <a:rPr lang="en-US" dirty="0"/>
              <a:t>Select a cell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Begin typing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sz="1600" b="1" dirty="0">
                <a:solidFill>
                  <a:srgbClr val="990033"/>
                </a:solidFill>
              </a:rPr>
              <a:t>ENTER</a:t>
            </a:r>
            <a:r>
              <a:rPr lang="en-US" dirty="0"/>
              <a:t> to move down to next cell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DC20A39-D4E4-1881-1AFA-6FEEF7E4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38" y="2156959"/>
            <a:ext cx="5258256" cy="10287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EFCC20-D2DA-4306-D8C5-17F5977E5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64" y="3810988"/>
            <a:ext cx="5334462" cy="104403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4FF3EAF-3424-6A16-3D8A-3FA78F750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5" y="5442532"/>
            <a:ext cx="522666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2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easily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Dataset/report must be published to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339413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6AE6-A77A-7152-E0FB-0FC8C2ED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language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CB23-C54C-3F87-E2AB-EDB52E4F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93209"/>
          </a:xfrm>
        </p:spPr>
        <p:txBody>
          <a:bodyPr/>
          <a:lstStyle/>
          <a:p>
            <a:r>
              <a:rPr lang="en-US" dirty="0"/>
              <a:t>Power BI Service determines user language and locale based on browser settings</a:t>
            </a:r>
          </a:p>
          <a:p>
            <a:pPr lvl="1"/>
            <a:r>
              <a:rPr lang="en-US" dirty="0"/>
              <a:t>Behavior can be overridden by adding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Setting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allows you to test metadata translations for all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B7881-9B33-D6F7-99F3-978547F29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2" y="2072916"/>
            <a:ext cx="8224613" cy="1708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4E98-2374-5A40-17E0-55E14F13D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5" y="4540852"/>
            <a:ext cx="10219419" cy="758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20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F22D-EEFD-5189-AC28-FE3D5421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Add Browser Bookmarks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2D0D-9FCF-07B1-F87B-7C20BCD84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It can be helpful to create browser bookmarks for testing</a:t>
            </a:r>
          </a:p>
          <a:p>
            <a:pPr lvl="1"/>
            <a:r>
              <a:rPr lang="en-US" dirty="0"/>
              <a:t>One bookmark with </a:t>
            </a:r>
            <a:r>
              <a:rPr lang="en-US" sz="20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in URL for each language in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62102-8A9B-5740-ADCE-45BFDFD78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63" y="2251673"/>
            <a:ext cx="10180313" cy="200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37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70756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  <a:p>
            <a:pPr lvl="1"/>
            <a:endParaRPr lang="en-US" dirty="0"/>
          </a:p>
          <a:p>
            <a:r>
              <a:rPr lang="en-US" dirty="0"/>
              <a:t>This guidance is based on using an external tool named </a:t>
            </a:r>
            <a:r>
              <a:rPr lang="en-US" sz="2000" b="1" dirty="0">
                <a:solidFill>
                  <a:srgbClr val="990033"/>
                </a:solidFill>
              </a:rPr>
              <a:t>Translations Builder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Translations Builder designed to work together with Power BI Desktop</a:t>
            </a:r>
          </a:p>
          <a:p>
            <a:pPr lvl="1"/>
            <a:r>
              <a:rPr lang="en-US" dirty="0"/>
              <a:t>Translations Builder v1 originally published in July 2021</a:t>
            </a:r>
          </a:p>
          <a:p>
            <a:pPr lvl="1"/>
            <a:r>
              <a:rPr lang="en-US" dirty="0"/>
              <a:t>Translations Builder v2 published in January 2023 with significant productivity enhancements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268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31AC-0580-35D3-ADE2-CBA8F75D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an Instance of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2E212-8A6A-F807-ED06-E0D76EB3D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Creating an instance of Azure Translator Service requires an Azure subscription</a:t>
            </a:r>
          </a:p>
          <a:p>
            <a:pPr lvl="1"/>
            <a:r>
              <a:rPr lang="en-US" dirty="0"/>
              <a:t>Search for </a:t>
            </a:r>
            <a:r>
              <a:rPr lang="en-US" sz="1800" b="1" dirty="0">
                <a:solidFill>
                  <a:srgbClr val="920000"/>
                </a:solidFill>
              </a:rPr>
              <a:t>Translator</a:t>
            </a:r>
            <a:r>
              <a:rPr lang="en-US" dirty="0"/>
              <a:t> in Azure marketplace</a:t>
            </a:r>
          </a:p>
          <a:p>
            <a:pPr lvl="1"/>
            <a:r>
              <a:rPr lang="en-US" dirty="0"/>
              <a:t>Configure Azure Translator Service with </a:t>
            </a:r>
            <a:r>
              <a:rPr lang="en-US" sz="1800" b="1" dirty="0">
                <a:solidFill>
                  <a:srgbClr val="920000"/>
                </a:solidFill>
              </a:rPr>
              <a:t>Region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Pricing tier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Create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B7141-C6B1-802D-5B6E-15FC8C0E0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7" y="2900416"/>
            <a:ext cx="2667447" cy="357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34D5-8A36-8E5B-6EC3-5ECED270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19" y="2917031"/>
            <a:ext cx="3277984" cy="2171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2CD02-3C9E-3FED-2817-E6054205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310" y="2927161"/>
            <a:ext cx="3929528" cy="1876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060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ACC9-6426-72A8-11A9-63E8B832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Key and Location for Azure Translator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4F157-8EE0-9755-6558-DA0D24347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52"/>
          <a:stretch/>
        </p:blipFill>
        <p:spPr>
          <a:xfrm>
            <a:off x="587562" y="1225171"/>
            <a:ext cx="9568294" cy="4934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09DB4-3F30-7648-E53D-50EED52A6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7"/>
          <a:stretch/>
        </p:blipFill>
        <p:spPr>
          <a:xfrm>
            <a:off x="580738" y="1225518"/>
            <a:ext cx="9580626" cy="4956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1B7744-50F9-9207-F5CA-63178A52C389}"/>
              </a:ext>
            </a:extLst>
          </p:cNvPr>
          <p:cNvSpPr/>
          <p:nvPr/>
        </p:nvSpPr>
        <p:spPr bwMode="auto">
          <a:xfrm flipH="1">
            <a:off x="1723182" y="3765865"/>
            <a:ext cx="517601" cy="344559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BC5B7-3224-1830-200E-4D5B4DC9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5"/>
          <a:stretch/>
        </p:blipFill>
        <p:spPr>
          <a:xfrm>
            <a:off x="588905" y="1225264"/>
            <a:ext cx="9668637" cy="4944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364AAF-D745-8FF9-D6A6-064C2CA1BADA}"/>
              </a:ext>
            </a:extLst>
          </p:cNvPr>
          <p:cNvSpPr/>
          <p:nvPr/>
        </p:nvSpPr>
        <p:spPr bwMode="auto">
          <a:xfrm flipH="1">
            <a:off x="3543609" y="3415200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55B9AEE-81CF-8AD1-8456-C9E16D2CA551}"/>
              </a:ext>
            </a:extLst>
          </p:cNvPr>
          <p:cNvSpPr/>
          <p:nvPr/>
        </p:nvSpPr>
        <p:spPr bwMode="auto">
          <a:xfrm flipH="1">
            <a:off x="7560087" y="3813407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35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944F-BAF4-498F-6C17-51CFA6FC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Configuring Support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36A5-3C35-34C2-1261-1B39EA3EC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 Builder requires </a:t>
            </a:r>
            <a:r>
              <a:rPr lang="en-US" sz="2000" b="1" dirty="0">
                <a:solidFill>
                  <a:srgbClr val="920000"/>
                </a:solidFill>
              </a:rPr>
              <a:t>key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location</a:t>
            </a:r>
            <a:r>
              <a:rPr lang="en-US" dirty="0"/>
              <a:t> to use Azure Translator Service</a:t>
            </a:r>
          </a:p>
          <a:p>
            <a:pPr lvl="1"/>
            <a:r>
              <a:rPr lang="en-US" dirty="0"/>
              <a:t>Requires Azure subscription to obtain key and location for Azure Translator Service instance</a:t>
            </a:r>
          </a:p>
          <a:p>
            <a:pPr lvl="1"/>
            <a:r>
              <a:rPr lang="en-US" dirty="0"/>
              <a:t>Translations Builder provides </a:t>
            </a:r>
            <a:r>
              <a:rPr lang="en-US" sz="1600" b="1" dirty="0">
                <a:solidFill>
                  <a:srgbClr val="990033"/>
                </a:solidFill>
              </a:rPr>
              <a:t>Configuration Options</a:t>
            </a:r>
            <a:r>
              <a:rPr lang="en-US" dirty="0"/>
              <a:t> for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Once configured, Translations Builder enables commands to generate machine translations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F58020-5CA6-8EA9-BF92-872C2FFD4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7" y="2440145"/>
            <a:ext cx="3568722" cy="134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C1012-EA91-5AC6-24A6-AB578E4E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05" y="4290334"/>
            <a:ext cx="7576457" cy="205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333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 –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generate translations for a single column at a time</a:t>
            </a:r>
          </a:p>
          <a:p>
            <a:pPr lvl="1"/>
            <a:r>
              <a:rPr lang="en-US" dirty="0"/>
              <a:t>Set language in dropdown menu</a:t>
            </a:r>
          </a:p>
          <a:p>
            <a:pPr lvl="1"/>
            <a:r>
              <a:rPr lang="en-US" dirty="0"/>
              <a:t>Click </a:t>
            </a:r>
            <a:r>
              <a:rPr lang="en-US" sz="1600" b="1" dirty="0">
                <a:solidFill>
                  <a:srgbClr val="990033"/>
                </a:solidFill>
              </a:rPr>
              <a:t>Generate Translations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C9C8-A40C-1A01-BCF3-698D74C5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87" y="2439531"/>
            <a:ext cx="8025765" cy="44529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9CA988-6403-FCB4-CD59-84166DFAC478}"/>
              </a:ext>
            </a:extLst>
          </p:cNvPr>
          <p:cNvSpPr/>
          <p:nvPr/>
        </p:nvSpPr>
        <p:spPr bwMode="auto">
          <a:xfrm>
            <a:off x="5827192" y="2958942"/>
            <a:ext cx="715521" cy="322127"/>
          </a:xfrm>
          <a:prstGeom prst="rightArrow">
            <a:avLst>
              <a:gd name="adj1" fmla="val 50000"/>
              <a:gd name="adj2" fmla="val 68270"/>
            </a:avLst>
          </a:prstGeom>
          <a:solidFill>
            <a:schemeClr val="accent1"/>
          </a:solidFill>
          <a:ln w="1270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22D3C8-764B-DC8C-313C-2AE1F876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88" y="2450011"/>
            <a:ext cx="8041481" cy="4500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AA3A9-B315-3A41-C20C-1AEE6F00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36" y="2459630"/>
            <a:ext cx="8025765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40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AD5B-CC98-F2FF-4172-B710BAEF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Generate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53552-1417-FCAB-D1B5-669912C2F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1983"/>
          </a:xfrm>
        </p:spPr>
        <p:txBody>
          <a:bodyPr/>
          <a:lstStyle/>
          <a:p>
            <a:r>
              <a:rPr lang="en-US" sz="2000" b="1" dirty="0">
                <a:solidFill>
                  <a:srgbClr val="990033"/>
                </a:solidFill>
              </a:rPr>
              <a:t>Generate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or overwrites all translations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translations only to empty cells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Generate All Translations</a:t>
            </a:r>
            <a:r>
              <a:rPr lang="en-US" sz="2000" dirty="0"/>
              <a:t> (all languages)</a:t>
            </a:r>
          </a:p>
          <a:p>
            <a:pPr lvl="1"/>
            <a:r>
              <a:rPr lang="en-US" dirty="0"/>
              <a:t>Adds or overwrites all translations in all secondary language columns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/>
              <a:t> (all languages)</a:t>
            </a:r>
            <a:endParaRPr lang="en-US" dirty="0"/>
          </a:p>
          <a:p>
            <a:pPr lvl="1"/>
            <a:r>
              <a:rPr lang="en-US" dirty="0"/>
              <a:t>Adds translations only to empty cells in all secondary language columns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BB940-2270-59AC-0CA7-CB21A367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34" y="1049882"/>
            <a:ext cx="2680192" cy="2390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863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CA25-432D-69AF-E911-106B7D2B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Generate Translations for Single 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3FF56-1480-D192-64EC-9A4F0856D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supports generating translations for single row in grid</a:t>
            </a:r>
          </a:p>
          <a:p>
            <a:pPr lvl="1"/>
            <a:r>
              <a:rPr lang="en-US" dirty="0"/>
              <a:t>Allows user to generate machine translations for single dataset object at a time</a:t>
            </a:r>
          </a:p>
          <a:p>
            <a:pPr lvl="1"/>
            <a:r>
              <a:rPr lang="en-US" dirty="0"/>
              <a:t>Double-click on row header to execute command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C21E0-C7DB-4D4D-DB77-3119DE11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99" y="2610787"/>
            <a:ext cx="9344967" cy="3240643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7BEFD-DDDD-BA06-587C-4BBD5B5993C6}"/>
              </a:ext>
            </a:extLst>
          </p:cNvPr>
          <p:cNvGrpSpPr/>
          <p:nvPr/>
        </p:nvGrpSpPr>
        <p:grpSpPr>
          <a:xfrm>
            <a:off x="1204932" y="5388372"/>
            <a:ext cx="949569" cy="362283"/>
            <a:chOff x="1065335" y="5012261"/>
            <a:chExt cx="949569" cy="362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0A4FDD-159D-DED0-6023-5CC151FF0E6F}"/>
                </a:ext>
              </a:extLst>
            </p:cNvPr>
            <p:cNvSpPr/>
            <p:nvPr/>
          </p:nvSpPr>
          <p:spPr bwMode="auto">
            <a:xfrm>
              <a:off x="1065335" y="5108330"/>
              <a:ext cx="165588" cy="178046"/>
            </a:xfrm>
            <a:prstGeom prst="rect">
              <a:avLst/>
            </a:prstGeom>
            <a:noFill/>
            <a:ln w="28575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0834BA-1316-E1FA-6F9C-45288FE6E111}"/>
                </a:ext>
              </a:extLst>
            </p:cNvPr>
            <p:cNvSpPr/>
            <p:nvPr/>
          </p:nvSpPr>
          <p:spPr bwMode="auto">
            <a:xfrm flipH="1">
              <a:off x="1179380" y="5012261"/>
              <a:ext cx="835524" cy="362283"/>
            </a:xfrm>
            <a:prstGeom prst="rightArrow">
              <a:avLst>
                <a:gd name="adj1" fmla="val 50000"/>
                <a:gd name="adj2" fmla="val 91120"/>
              </a:avLst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883CEE-4994-E200-CA6D-72F64CAD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05" y="2612071"/>
            <a:ext cx="9369552" cy="3261360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8EDD81-F681-74C2-6DEC-89A86A51DAE9}"/>
              </a:ext>
            </a:extLst>
          </p:cNvPr>
          <p:cNvSpPr/>
          <p:nvPr/>
        </p:nvSpPr>
        <p:spPr bwMode="auto">
          <a:xfrm>
            <a:off x="4419600" y="5503606"/>
            <a:ext cx="2492478" cy="186813"/>
          </a:xfrm>
          <a:prstGeom prst="rect">
            <a:avLst/>
          </a:prstGeom>
          <a:noFill/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78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1887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70509"/>
          </a:xfrm>
        </p:spPr>
        <p:txBody>
          <a:bodyPr/>
          <a:lstStyle/>
          <a:p>
            <a:r>
              <a:rPr lang="en-US" dirty="0"/>
              <a:t>Report labels do not have associated dataset object</a:t>
            </a:r>
          </a:p>
          <a:p>
            <a:pPr lvl="1"/>
            <a:r>
              <a:rPr lang="en-US" dirty="0"/>
              <a:t>That makes report label translations harder to implement than metadata translations </a:t>
            </a:r>
          </a:p>
          <a:p>
            <a:pPr lvl="1"/>
            <a:r>
              <a:rPr lang="en-US" dirty="0"/>
              <a:t>Power BI provides no built-in feature to track or integrate them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Best practice implementations rely on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function and dynamic translations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55A6C-99FF-7128-1EA0-4E394206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457342"/>
            <a:ext cx="7600335" cy="1607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157C5-E14E-AE67-B79E-3329A311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8" y="5457907"/>
            <a:ext cx="4486816" cy="1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79CE-9A5A-C576-585B-953753DA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34139-39FF-9A80-4D13-5059A17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19225-D56D-31C1-DA9E-FA61DFD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09FF0D-009D-126B-3199-3E89A4988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5CDC04-FAA5-999D-A90F-AA662A05D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034F30-7900-79FA-C1D2-7090893F6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6745AF-C825-54F3-D6FB-1B3DADAF7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921F55-3601-1CA0-046F-E22C34D79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A5E9AF-6EF5-B926-63A3-9016FDE3C0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A66827-C535-5F72-F663-79736ED7DA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987E6F-5BDA-743D-0FB9-BD9CA096E3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10A412-15DB-24D8-1835-04C2615F9B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C77311-7266-235E-0B07-FAAAC8FF3D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7C49-4385-23C9-D663-B564D85C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Localization of Visual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AEDEC-6F53-41CA-AAA8-63C3460AC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93100"/>
          </a:xfrm>
        </p:spPr>
        <p:txBody>
          <a:bodyPr/>
          <a:lstStyle/>
          <a:p>
            <a:r>
              <a:rPr lang="en-US" dirty="0"/>
              <a:t>Common Power BI report design techniques do not support localization</a:t>
            </a:r>
          </a:p>
          <a:p>
            <a:pPr lvl="1"/>
            <a:r>
              <a:rPr lang="en-US" dirty="0"/>
              <a:t>Using textboxes or buttons with hard-coded text values</a:t>
            </a:r>
          </a:p>
          <a:p>
            <a:pPr lvl="1"/>
            <a:r>
              <a:rPr lang="en-US" dirty="0"/>
              <a:t>Displaying page tabs to the user</a:t>
            </a:r>
          </a:p>
          <a:p>
            <a:pPr lvl="1"/>
            <a:r>
              <a:rPr lang="en-US" dirty="0"/>
              <a:t>Hard-coding text values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of a visual</a:t>
            </a:r>
            <a:endParaRPr lang="en-US" sz="1800" b="1" i="1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By default, a Cartesian visuals assigns dynamic value to </a:t>
            </a:r>
            <a:r>
              <a:rPr lang="en-US" sz="20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</a:t>
            </a:r>
          </a:p>
          <a:p>
            <a:pPr lvl="1"/>
            <a:r>
              <a:rPr lang="en-US" dirty="0"/>
              <a:t>Dynamic value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parsed together using the names of the columns and measures</a:t>
            </a:r>
          </a:p>
          <a:p>
            <a:pPr lvl="1"/>
            <a:r>
              <a:rPr lang="en-US" dirty="0"/>
              <a:t>Dynamic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automatically supports localization once metadata has been added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5F1EA2-C3DB-4588-A5A4-FCF430C1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1291"/>
              </p:ext>
            </p:extLst>
          </p:nvPr>
        </p:nvGraphicFramePr>
        <p:xfrm>
          <a:off x="6333179" y="4327711"/>
          <a:ext cx="4589844" cy="197882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35993">
                  <a:extLst>
                    <a:ext uri="{9D8B030D-6E8A-4147-A177-3AD203B41FA5}">
                      <a16:colId xmlns:a16="http://schemas.microsoft.com/office/drawing/2014/main" val="1811884273"/>
                    </a:ext>
                  </a:extLst>
                </a:gridCol>
                <a:gridCol w="3153851">
                  <a:extLst>
                    <a:ext uri="{9D8B030D-6E8A-4147-A177-3AD203B41FA5}">
                      <a16:colId xmlns:a16="http://schemas.microsoft.com/office/drawing/2014/main" val="2723811397"/>
                    </a:ext>
                  </a:extLst>
                </a:gridCol>
              </a:tblGrid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Language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Visual Title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36781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English (en-US)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Sales Revenue by Country and Year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99364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Spanish (es-ES)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R" sz="1100" b="1">
                          <a:effectLst/>
                        </a:rPr>
                        <a:t>Ingresos por ventas por país y año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9543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French (fr-FR)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Chiffre d’affaires par pays et année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86535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German (de-DE)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Umsatz nach Land und Jahr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867187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Dutch (nl-NL)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</a:rPr>
                        <a:t>Omzet</a:t>
                      </a:r>
                      <a:r>
                        <a:rPr lang="en-US" sz="1100" b="1" dirty="0">
                          <a:effectLst/>
                        </a:rPr>
                        <a:t> per land en </a:t>
                      </a:r>
                      <a:r>
                        <a:rPr lang="en-US" sz="1100" b="1" dirty="0" err="1">
                          <a:effectLst/>
                        </a:rPr>
                        <a:t>jaar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89522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BC1F54B-4FE4-E5B8-ED5F-EC3B16FDEC2F}"/>
              </a:ext>
            </a:extLst>
          </p:cNvPr>
          <p:cNvGrpSpPr/>
          <p:nvPr/>
        </p:nvGrpSpPr>
        <p:grpSpPr>
          <a:xfrm>
            <a:off x="616997" y="4276957"/>
            <a:ext cx="5274756" cy="2365408"/>
            <a:chOff x="616997" y="4276957"/>
            <a:chExt cx="5274756" cy="23654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647832-F65A-60CB-E9BF-BC463C20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153" y="4340230"/>
              <a:ext cx="4569600" cy="2302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D8C238C-A6D7-E0C2-094D-8184C5812B94}"/>
                </a:ext>
              </a:extLst>
            </p:cNvPr>
            <p:cNvSpPr/>
            <p:nvPr/>
          </p:nvSpPr>
          <p:spPr bwMode="auto">
            <a:xfrm>
              <a:off x="616997" y="4276957"/>
              <a:ext cx="687750" cy="392196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151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 is one exception where hidden datasets objects are displayed in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1" y="3343944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32" y="3399938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218037" y="5936074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28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0FA8-759A-14EF-63C7-CB9633B9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EC62-625D-6C85-72DC-2FF95BB8B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54874"/>
          </a:xfrm>
        </p:spPr>
        <p:txBody>
          <a:bodyPr/>
          <a:lstStyle/>
          <a:p>
            <a:r>
              <a:rPr lang="en-US" dirty="0"/>
              <a:t>Translations Builder provides all interaction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No need to interact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using Power BI Desktop</a:t>
            </a:r>
          </a:p>
          <a:p>
            <a:pPr lvl="1"/>
            <a:r>
              <a:rPr lang="en-US" dirty="0"/>
              <a:t>Use </a:t>
            </a:r>
            <a:r>
              <a:rPr lang="en-US" sz="2000" b="1" dirty="0">
                <a:solidFill>
                  <a:srgbClr val="920000"/>
                </a:solidFill>
              </a:rPr>
              <a:t>Create Localized Labels Table</a:t>
            </a:r>
            <a:r>
              <a:rPr lang="en-US" dirty="0"/>
              <a:t> command to add table in data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Dialog prompts users if they need more info on </a:t>
            </a:r>
            <a:r>
              <a:rPr lang="en-US" sz="2000" b="1" dirty="0">
                <a:solidFill>
                  <a:srgbClr val="990033"/>
                </a:solidFill>
              </a:rPr>
              <a:t>Localized Labels</a:t>
            </a:r>
            <a:r>
              <a:rPr lang="en-US" dirty="0"/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81406-A042-D88E-9EF3-02A7F0A3D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26" y="2618247"/>
            <a:ext cx="4372590" cy="17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171CF1-9EA8-78F9-0497-3C8949A1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2" y="4939632"/>
            <a:ext cx="3163610" cy="14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4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14DA-B2C0-DF2B-7AED-2E10C28E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 Labels to the Localized Labels Table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94301-3894-27C5-B1D0-C1C998E8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Add new report labels using menu command of </a:t>
            </a:r>
            <a:r>
              <a:rPr lang="en-US" sz="1800" b="1" dirty="0" err="1">
                <a:solidFill>
                  <a:srgbClr val="990033"/>
                </a:solidFill>
              </a:rPr>
              <a:t>Ctrl+A</a:t>
            </a:r>
            <a:r>
              <a:rPr lang="en-US" dirty="0"/>
              <a:t> keystroke combination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report label one at a time</a:t>
            </a:r>
          </a:p>
          <a:p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Advanced Mode</a:t>
            </a:r>
            <a:r>
              <a:rPr lang="en-US" dirty="0"/>
              <a:t> to add batch of report labels at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9CCA-FA7A-FAA8-87EE-9C1A8D6A3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4" y="1711039"/>
            <a:ext cx="4122528" cy="15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BC116-970A-92D7-37D1-60169A6D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96" y="4387081"/>
            <a:ext cx="4036620" cy="2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5D4D6-B344-EEE9-9652-784454F9F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7" y="4441158"/>
            <a:ext cx="3876997" cy="12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2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25DD-D68E-A103-22B0-451A5C088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Translations Builder merges report label translations with metadata translations</a:t>
            </a:r>
          </a:p>
          <a:p>
            <a:pPr lvl="1"/>
            <a:r>
              <a:rPr lang="en-US" dirty="0"/>
              <a:t>Report label translation stored in same format and in same PBIX file as metadata translation</a:t>
            </a:r>
          </a:p>
          <a:p>
            <a:pPr lvl="1"/>
            <a:r>
              <a:rPr lang="en-US" dirty="0"/>
              <a:t>Report label translation created and edited using same experience as metadata translations</a:t>
            </a:r>
          </a:p>
          <a:p>
            <a:pPr lvl="1"/>
            <a:r>
              <a:rPr lang="en-US" dirty="0"/>
              <a:t>Translations Builder can generate machine translations for report labels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B479-7966-B044-471D-332D1016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 Editing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88F78-5AC8-18AB-7439-ACF81DE1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2" y="2829562"/>
            <a:ext cx="6482405" cy="4037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782938-8CC4-D467-9582-20533AAA42D2}"/>
              </a:ext>
            </a:extLst>
          </p:cNvPr>
          <p:cNvSpPr/>
          <p:nvPr/>
        </p:nvSpPr>
        <p:spPr bwMode="auto">
          <a:xfrm>
            <a:off x="3955583" y="6155401"/>
            <a:ext cx="1717787" cy="5813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560855-126B-8742-BA4B-988FE3E66DB1}"/>
              </a:ext>
            </a:extLst>
          </p:cNvPr>
          <p:cNvSpPr/>
          <p:nvPr/>
        </p:nvSpPr>
        <p:spPr bwMode="auto">
          <a:xfrm>
            <a:off x="4901491" y="4003102"/>
            <a:ext cx="555480" cy="272612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B575B-017D-9CC2-6875-382647009147}"/>
              </a:ext>
            </a:extLst>
          </p:cNvPr>
          <p:cNvGrpSpPr/>
          <p:nvPr/>
        </p:nvGrpSpPr>
        <p:grpSpPr>
          <a:xfrm>
            <a:off x="1300804" y="2866439"/>
            <a:ext cx="6486344" cy="4039596"/>
            <a:chOff x="1300804" y="2866439"/>
            <a:chExt cx="6486344" cy="40395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D46392-14C0-2CB2-FC91-15DBC67F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804" y="2866439"/>
              <a:ext cx="6486344" cy="40395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6FFC-FFC3-6E19-9749-AA6C4F9D2AC9}"/>
                </a:ext>
              </a:extLst>
            </p:cNvPr>
            <p:cNvSpPr/>
            <p:nvPr/>
          </p:nvSpPr>
          <p:spPr bwMode="auto">
            <a:xfrm>
              <a:off x="3954236" y="6187531"/>
              <a:ext cx="2862309" cy="581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91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496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409A-837F-AFA9-E6C0-D035EB74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Measures in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225E-091A-AB19-94E8-8EB752DF8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visible in </a:t>
            </a:r>
            <a:r>
              <a:rPr lang="en-US" sz="20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list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implement dynamic translations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FD4A-6B23-D120-98B9-D9977478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6" y="1687793"/>
            <a:ext cx="2172488" cy="224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7958D-B2F7-D3F8-911B-56F9B7AD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4655457"/>
            <a:ext cx="4266438" cy="12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467DD-AFF6-6268-88B9-3AC978E5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1" y="4649743"/>
            <a:ext cx="4241292" cy="1240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78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8201-E008-0132-C659-0232BB62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Report Labels on a Report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302E4-868B-2A36-0638-EF2244F34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Surface report labels by configuring visual and shape properties with label measures</a:t>
            </a:r>
          </a:p>
          <a:p>
            <a:pPr lvl="1"/>
            <a:r>
              <a:rPr lang="en-US" dirty="0"/>
              <a:t>You can use a localized report label anywhere you can use a measure</a:t>
            </a:r>
          </a:p>
          <a:p>
            <a:pPr lvl="1"/>
            <a:r>
              <a:rPr lang="en-US" dirty="0"/>
              <a:t>For example, add a </a:t>
            </a:r>
            <a:r>
              <a:rPr lang="en-US" sz="1800" b="1" dirty="0">
                <a:solidFill>
                  <a:srgbClr val="920000"/>
                </a:solidFill>
              </a:rPr>
              <a:t>Card</a:t>
            </a:r>
            <a:r>
              <a:rPr lang="en-US" dirty="0"/>
              <a:t> visual and then add </a:t>
            </a:r>
            <a:r>
              <a:rPr lang="en-US" sz="1800" b="1" dirty="0">
                <a:solidFill>
                  <a:srgbClr val="920000"/>
                </a:solidFill>
              </a:rPr>
              <a:t>Product Sales Report Label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data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AABB9-00EB-A864-179E-54F85AFD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87" y="2504462"/>
            <a:ext cx="9925763" cy="42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47400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19090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44592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20575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55572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36649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06546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28890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68972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47014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6F8-BBAE-3108-83AF-C47514DF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the Page Navigation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DC6-BB92-2A1E-D85A-BC69C634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23768"/>
          </a:xfrm>
        </p:spPr>
        <p:txBody>
          <a:bodyPr/>
          <a:lstStyle/>
          <a:p>
            <a:r>
              <a:rPr lang="en-US" dirty="0"/>
              <a:t>Report page tabs do not support localization</a:t>
            </a:r>
          </a:p>
          <a:p>
            <a:pPr lvl="1"/>
            <a:r>
              <a:rPr lang="en-US" dirty="0"/>
              <a:t>Hide all pages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except for the main landing page</a:t>
            </a:r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pPr marL="395288" lvl="1" indent="0">
              <a:buNone/>
            </a:pPr>
            <a:r>
              <a:rPr lang="en-US" dirty="0"/>
              <a:t>Create report bookmarks for page navigation in </a:t>
            </a:r>
            <a:r>
              <a:rPr lang="en-US" sz="1800" b="1" dirty="0">
                <a:solidFill>
                  <a:srgbClr val="920000"/>
                </a:solidFill>
              </a:rPr>
              <a:t>Bookmarks</a:t>
            </a:r>
            <a:r>
              <a:rPr lang="en-US" dirty="0"/>
              <a:t> pane</a:t>
            </a:r>
          </a:p>
          <a:p>
            <a:pPr marL="395288" lvl="1" indent="0">
              <a:buNone/>
            </a:pPr>
            <a:r>
              <a:rPr lang="en-US" dirty="0"/>
              <a:t>Create navigation menu using buttons which apply bookmarks to navigate between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F9728-9F02-C465-5A2B-2CA95EB9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9" y="2110374"/>
            <a:ext cx="8538726" cy="798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5B9C-A813-FE87-161D-B05FA9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07" y="3882780"/>
            <a:ext cx="2060375" cy="2180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751BC-722B-20E4-1D16-222C0370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68" y="3876407"/>
            <a:ext cx="6838837" cy="28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Hierarchy </a:t>
            </a:r>
            <a:r>
              <a:rPr lang="en-US" dirty="0"/>
              <a:t>and </a:t>
            </a:r>
            <a:r>
              <a:rPr lang="en-US" b="1" dirty="0">
                <a:solidFill>
                  <a:srgbClr val="700000"/>
                </a:solidFill>
              </a:rPr>
              <a:t>Hierarchy Level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DisplayFolder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D8A1-A04D-1E5B-D243-278C21B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Buttons with Localized Report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E59C8-F58E-E291-07E4-7DBE4CFB2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400" b="1" dirty="0">
                <a:solidFill>
                  <a:srgbClr val="920000"/>
                </a:solidFill>
              </a:rPr>
              <a:t>Text</a:t>
            </a:r>
            <a:r>
              <a:rPr lang="en-US" dirty="0"/>
              <a:t> property for </a:t>
            </a:r>
            <a:r>
              <a:rPr lang="en-US" sz="2400" b="1" dirty="0">
                <a:solidFill>
                  <a:srgbClr val="920000"/>
                </a:solidFill>
              </a:rPr>
              <a:t>Button</a:t>
            </a:r>
            <a:r>
              <a:rPr lang="en-US" dirty="0"/>
              <a:t> with localized label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E451-6A46-4318-6C59-6DD9BBC49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1" y="1751963"/>
            <a:ext cx="10503824" cy="418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274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640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7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provides commands for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Export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Three commands to export translations to generate translation sheets</a:t>
            </a:r>
          </a:p>
          <a:p>
            <a:pPr lvl="1"/>
            <a:r>
              <a:rPr lang="en-US" dirty="0"/>
              <a:t>All export commands can be configured with or without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</a:t>
            </a:r>
          </a:p>
          <a:p>
            <a:pPr lvl="1"/>
            <a:r>
              <a:rPr lang="en-US" dirty="0"/>
              <a:t>One command to import translations from any type of translation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D207-6FD9-C52B-6310-033C6B39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2" y="2952799"/>
            <a:ext cx="9767539" cy="2828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65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EF3605-9C26-7B07-93D9-9120279D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Target Folders for Outbox and Inbox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0079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sz="2000" b="1" dirty="0">
                <a:solidFill>
                  <a:srgbClr val="920000"/>
                </a:solidFill>
              </a:rPr>
              <a:t>Configure Settings</a:t>
            </a:r>
            <a:r>
              <a:rPr lang="en-US" dirty="0"/>
              <a:t>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55563" lvl="2"/>
            <a:endParaRPr lang="en-US" dirty="0"/>
          </a:p>
          <a:p>
            <a:r>
              <a:rPr lang="en-US" dirty="0"/>
              <a:t>Configure target folders on local hard drive for </a:t>
            </a:r>
            <a:r>
              <a:rPr lang="en-US" sz="2000" b="1" dirty="0">
                <a:solidFill>
                  <a:srgbClr val="920000"/>
                </a:solidFill>
              </a:rPr>
              <a:t>Outbox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Inbox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C57F51-1EEC-0B21-B457-475C4FAB6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1707360"/>
            <a:ext cx="3548646" cy="171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01D28-653F-A0A1-282F-1C252CE7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78" y="4180910"/>
            <a:ext cx="5201316" cy="203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70CD-0DF1-F7F2-DC76-4AADD976D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35" y="4136804"/>
            <a:ext cx="4724531" cy="206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59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Translation Sheet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Select a language and click </a:t>
            </a:r>
            <a:r>
              <a:rPr lang="en-US" sz="1800" b="1" dirty="0">
                <a:solidFill>
                  <a:srgbClr val="920000"/>
                </a:solidFill>
              </a:rPr>
              <a:t>Export Translation Sheet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Enabling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make it possible to view contents of translations sheet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E796C-68E3-B90C-EB35-02714031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1" y="1707332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6E7CF-702E-DC81-8CC5-3FA00D5A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60"/>
          <a:stretch/>
        </p:blipFill>
        <p:spPr>
          <a:xfrm>
            <a:off x="934023" y="3661608"/>
            <a:ext cx="4986011" cy="291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11F60C2-2FD6-8D52-748A-FC0B12417A68}"/>
              </a:ext>
            </a:extLst>
          </p:cNvPr>
          <p:cNvSpPr/>
          <p:nvPr/>
        </p:nvSpPr>
        <p:spPr bwMode="auto">
          <a:xfrm flipH="1">
            <a:off x="5294339" y="2008856"/>
            <a:ext cx="610702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D2C455B-A898-D545-984C-0B05DB392BCF}"/>
              </a:ext>
            </a:extLst>
          </p:cNvPr>
          <p:cNvSpPr/>
          <p:nvPr/>
        </p:nvSpPr>
        <p:spPr bwMode="auto">
          <a:xfrm>
            <a:off x="3584155" y="1819733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1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DA5E-4D02-65AB-284B-78A9515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Translation Sheets for All Languages at 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D1EC-4BF6-0098-475E-A5D02A73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Create all single-language translation sheets at once</a:t>
            </a:r>
          </a:p>
          <a:p>
            <a:pPr lvl="1"/>
            <a:r>
              <a:rPr lang="en-US" dirty="0"/>
              <a:t>Disable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and click </a:t>
            </a:r>
            <a:r>
              <a:rPr lang="en-US" sz="1800" b="1" dirty="0">
                <a:solidFill>
                  <a:srgbClr val="920000"/>
                </a:solidFill>
              </a:rPr>
              <a:t>Export All Translation Sheets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single-languages translation sheets are generated at once for distribution to translators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7F5FA-3760-1E54-3951-1CCFBF78B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33" y="2033872"/>
            <a:ext cx="5006783" cy="18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483A16-AEA1-693A-59E6-1A7C3E6A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30" y="4415299"/>
            <a:ext cx="7000589" cy="2169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Master Translation 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Master translation sheet contains columns for all languages in PBI project</a:t>
            </a:r>
          </a:p>
          <a:p>
            <a:pPr lvl="1"/>
            <a:r>
              <a:rPr lang="en-US" dirty="0"/>
              <a:t>Generate a master translations sheet by clicking </a:t>
            </a:r>
            <a:r>
              <a:rPr lang="en-US" sz="1600" b="1" dirty="0">
                <a:solidFill>
                  <a:srgbClr val="920000"/>
                </a:solidFill>
              </a:rPr>
              <a:t>Export All Translations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Master translation sheet can serve as backup of all translation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088F-EEF4-E063-5C39-A0319E5D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61293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8E442-B6D0-D4B7-C49A-9B0EEF777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0"/>
          <a:stretch/>
        </p:blipFill>
        <p:spPr>
          <a:xfrm>
            <a:off x="1339592" y="3884408"/>
            <a:ext cx="5523324" cy="267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8951A3-98D0-F42F-7BEF-F82A09E97387}"/>
              </a:ext>
            </a:extLst>
          </p:cNvPr>
          <p:cNvSpPr/>
          <p:nvPr/>
        </p:nvSpPr>
        <p:spPr bwMode="auto">
          <a:xfrm>
            <a:off x="4008437" y="2506662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83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ECC-EA13-620B-B717-C4179E9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DBF1E-7324-FB79-7D98-89D78711B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is a single command to execute all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Import Translations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Select a source translations sheet and click </a:t>
            </a:r>
            <a:r>
              <a:rPr lang="en-US" sz="1800" b="1" dirty="0">
                <a:solidFill>
                  <a:srgbClr val="920000"/>
                </a:solidFill>
              </a:rPr>
              <a:t>Open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C9C15D-1D1C-1092-11D6-69BDDECEB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14" y="2127227"/>
            <a:ext cx="4962035" cy="18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2565B-D69A-1F37-5328-988D9CF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66" y="4550850"/>
            <a:ext cx="4749068" cy="2105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0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780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Every report loads with a specific language and a specific locale</a:t>
            </a:r>
          </a:p>
          <a:p>
            <a:pPr lvl="1"/>
            <a:r>
              <a:rPr lang="en-US" dirty="0"/>
              <a:t>Default behavior is to load report with language and locale of user’s browser settings</a:t>
            </a:r>
          </a:p>
          <a:p>
            <a:pPr lvl="1"/>
            <a:r>
              <a:rPr lang="en-US" dirty="0"/>
              <a:t>Language and locale setting can be overridden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r>
              <a:rPr lang="en-US" dirty="0"/>
              <a:t>Language and locale setting can be controlled by developer with Power BI embedding</a:t>
            </a:r>
          </a:p>
          <a:p>
            <a:pPr lvl="1"/>
            <a:endParaRPr lang="en-US" dirty="0"/>
          </a:p>
          <a:p>
            <a:r>
              <a:rPr lang="en-US" dirty="0"/>
              <a:t>DAX recently added full support for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returns a string with language and locale of current user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375DEA-C8D9-9BD4-D4AF-6C9D2B8E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25562"/>
              </p:ext>
            </p:extLst>
          </p:nvPr>
        </p:nvGraphicFramePr>
        <p:xfrm>
          <a:off x="1306554" y="4242889"/>
          <a:ext cx="4015965" cy="188924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2814">
                  <a:extLst>
                    <a:ext uri="{9D8B030D-6E8A-4147-A177-3AD203B41FA5}">
                      <a16:colId xmlns:a16="http://schemas.microsoft.com/office/drawing/2014/main" val="2145276499"/>
                    </a:ext>
                  </a:extLst>
                </a:gridCol>
                <a:gridCol w="1297834">
                  <a:extLst>
                    <a:ext uri="{9D8B030D-6E8A-4147-A177-3AD203B41FA5}">
                      <a16:colId xmlns:a16="http://schemas.microsoft.com/office/drawing/2014/main" val="186490293"/>
                    </a:ext>
                  </a:extLst>
                </a:gridCol>
                <a:gridCol w="1435317">
                  <a:extLst>
                    <a:ext uri="{9D8B030D-6E8A-4147-A177-3AD203B41FA5}">
                      <a16:colId xmlns:a16="http://schemas.microsoft.com/office/drawing/2014/main" val="3781996334"/>
                    </a:ext>
                  </a:extLst>
                </a:gridCol>
              </a:tblGrid>
              <a:tr h="3285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USERCULTURE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79085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en-US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909896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es-ES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17246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fr-FR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736734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357279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Ja-JP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Japanese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17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3879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326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B265-2514-6385-0A89-C0D7DB2F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 Implementation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031A6-B636-5D59-211E-B8FA6CA87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85871"/>
          </a:xfrm>
        </p:spPr>
        <p:txBody>
          <a:bodyPr/>
          <a:lstStyle/>
          <a:p>
            <a:r>
              <a:rPr lang="en-US" dirty="0"/>
              <a:t>Start by asking yourself this question</a:t>
            </a:r>
          </a:p>
          <a:p>
            <a:pPr lvl="1"/>
            <a:r>
              <a:rPr lang="en-US" dirty="0"/>
              <a:t>Should I even implement data translations in the first place?</a:t>
            </a:r>
          </a:p>
          <a:p>
            <a:pPr>
              <a:spcBef>
                <a:spcPts val="1800"/>
              </a:spcBef>
            </a:pPr>
            <a:r>
              <a:rPr lang="en-US" dirty="0"/>
              <a:t>If the answer is </a:t>
            </a:r>
            <a:r>
              <a:rPr lang="en-US" sz="2400" b="1" dirty="0">
                <a:solidFill>
                  <a:srgbClr val="920000"/>
                </a:solidFill>
              </a:rPr>
              <a:t>No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Pat yourself on the back. You’re all done</a:t>
            </a:r>
          </a:p>
          <a:p>
            <a:pPr>
              <a:spcBef>
                <a:spcPts val="1800"/>
              </a:spcBef>
            </a:pPr>
            <a:r>
              <a:rPr lang="en-US" dirty="0"/>
              <a:t>If the answer is </a:t>
            </a:r>
            <a:r>
              <a:rPr lang="en-US" sz="2400" b="1" dirty="0">
                <a:solidFill>
                  <a:srgbClr val="920000"/>
                </a:solidFill>
              </a:rPr>
              <a:t>YES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Learn how to extend the datasource with extra data translation columns</a:t>
            </a:r>
          </a:p>
          <a:p>
            <a:pPr lvl="1"/>
            <a:r>
              <a:rPr lang="en-US" dirty="0"/>
              <a:t>Learn how to create and configure Field Parameters</a:t>
            </a:r>
          </a:p>
          <a:p>
            <a:pPr lvl="1"/>
            <a:r>
              <a:rPr lang="en-US" dirty="0"/>
              <a:t>Learn how to synchronize Field Parameters using a filtering strategy</a:t>
            </a:r>
          </a:p>
          <a:p>
            <a:pPr lvl="1"/>
            <a:r>
              <a:rPr lang="en-US" dirty="0"/>
              <a:t>Learn how to set the filter to select the correct language when the report loads</a:t>
            </a:r>
          </a:p>
        </p:txBody>
      </p:sp>
    </p:spTree>
    <p:extLst>
      <p:ext uri="{BB962C8B-B14F-4D97-AF65-F5344CB8AC3E}">
        <p14:creationId xmlns:p14="http://schemas.microsoft.com/office/powerpoint/2010/main" val="3410938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C0AD-A2D4-BE02-5636-3D47E9F5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– Data Translations Not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F3C9B-A506-5021-2717-447175A40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32311"/>
          </a:xfrm>
        </p:spPr>
        <p:txBody>
          <a:bodyPr/>
          <a:lstStyle/>
          <a:p>
            <a:r>
              <a:rPr lang="en-US" dirty="0"/>
              <a:t>All users associated with a single database instance speaker the same language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not require data translations</a:t>
            </a:r>
            <a:endParaRPr lang="en-US" sz="2800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A66F2-4AE7-5D5D-D4F7-71E5FD0D2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49" y="2065040"/>
            <a:ext cx="5496426" cy="378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107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9CC1-550F-ABE5-14F7-B8BD353D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Data Translations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AF09D-DC0A-6ADF-8D55-73186179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39650"/>
          </a:xfrm>
        </p:spPr>
        <p:txBody>
          <a:bodyPr/>
          <a:lstStyle/>
          <a:p>
            <a:r>
              <a:rPr lang="en-US" dirty="0"/>
              <a:t>Users who speak different languages are associated with a single database instance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require data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19B17-FBEF-289D-98EA-2881D4002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65" y="2056835"/>
            <a:ext cx="9743565" cy="2821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483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987A-5E68-4151-FC0E-D0A58BD1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045" y="259326"/>
            <a:ext cx="11325430" cy="443198"/>
          </a:xfrm>
        </p:spPr>
        <p:txBody>
          <a:bodyPr/>
          <a:lstStyle/>
          <a:p>
            <a:r>
              <a:rPr lang="en-US" sz="3200" dirty="0"/>
              <a:t>Other Questions To Ask When Implementing Data Translations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ADDAE-4560-60F2-2D3B-8C38DD462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How hard will it be to translate various text values to secondary languages?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Easy</a:t>
            </a:r>
            <a:r>
              <a:rPr lang="en-US" dirty="0"/>
              <a:t>: translating short strings (product names and product categories)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Hard</a:t>
            </a:r>
            <a:r>
              <a:rPr lang="en-US" dirty="0"/>
              <a:t>: translating longer strings with complete sentences &amp; paragraphs (product descriptions)</a:t>
            </a:r>
          </a:p>
          <a:p>
            <a:pPr lvl="1"/>
            <a:endParaRPr lang="en-US" dirty="0"/>
          </a:p>
          <a:p>
            <a:r>
              <a:rPr lang="en-US" dirty="0"/>
              <a:t>How many distinct column values will require translation?</a:t>
            </a:r>
          </a:p>
          <a:p>
            <a:pPr lvl="1"/>
            <a:r>
              <a:rPr lang="en-US" dirty="0"/>
              <a:t>Can your translation team handle editing translation volume when tables reach 10,000+ rows</a:t>
            </a:r>
          </a:p>
          <a:p>
            <a:pPr lvl="1"/>
            <a:endParaRPr lang="en-US" dirty="0"/>
          </a:p>
          <a:p>
            <a:r>
              <a:rPr lang="en-US" dirty="0"/>
              <a:t>Do you have a post-deployment translation process in-place as new rows are added?</a:t>
            </a:r>
          </a:p>
          <a:p>
            <a:pPr lvl="1"/>
            <a:r>
              <a:rPr lang="en-US" dirty="0"/>
              <a:t>When a new product is added to the database, when and how are data translations generated?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8462C73E-C684-4EFA-E4D8-89F20089C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40425" cy="875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8786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for Implementing 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are common industry patterns in table design to implement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column for each language</a:t>
            </a:r>
            <a:r>
              <a:rPr lang="en-US" dirty="0"/>
              <a:t> to track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row for each language</a:t>
            </a:r>
            <a:r>
              <a:rPr lang="en-US" dirty="0"/>
              <a:t> to track data translations</a:t>
            </a:r>
          </a:p>
          <a:p>
            <a:pPr lvl="1"/>
            <a:endParaRPr lang="en-US" dirty="0"/>
          </a:p>
          <a:p>
            <a:r>
              <a:rPr lang="en-US" dirty="0"/>
              <a:t>In the past, it’s been challenging to implement data translations by adding columns</a:t>
            </a:r>
          </a:p>
          <a:p>
            <a:pPr lvl="1"/>
            <a:r>
              <a:rPr lang="en-US" dirty="0"/>
              <a:t>Power BI does not support dynamic evaluation for calculated columns</a:t>
            </a:r>
          </a:p>
          <a:p>
            <a:pPr lvl="1"/>
            <a:r>
              <a:rPr lang="en-US" dirty="0"/>
              <a:t>Using row replication </a:t>
            </a:r>
            <a:r>
              <a:rPr lang="en-US" b="1" strike="sngStrike" dirty="0">
                <a:solidFill>
                  <a:srgbClr val="920000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>
                <a:solidFill>
                  <a:srgbClr val="920000"/>
                </a:solidFill>
              </a:rPr>
              <a:t>was</a:t>
            </a:r>
            <a:r>
              <a:rPr lang="en-US" dirty="0"/>
              <a:t> the best way to implement data translations</a:t>
            </a:r>
          </a:p>
          <a:p>
            <a:pPr lvl="1"/>
            <a:r>
              <a:rPr lang="en-US" dirty="0"/>
              <a:t>Row replication strategy based on row-per-language with filtering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308913" y="4564163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E2AA41-41C8-F5D8-3A9C-E87CEFF3E906}"/>
              </a:ext>
            </a:extLst>
          </p:cNvPr>
          <p:cNvSpPr/>
          <p:nvPr/>
        </p:nvSpPr>
        <p:spPr bwMode="auto">
          <a:xfrm>
            <a:off x="9529077" y="4075043"/>
            <a:ext cx="2755688" cy="554717"/>
          </a:xfrm>
          <a:prstGeom prst="wedgeEllipseCallout">
            <a:avLst>
              <a:gd name="adj1" fmla="val -32453"/>
              <a:gd name="adj2" fmla="val 99342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Don’t use Row Replication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It’s obsolete &amp; inefficient</a:t>
            </a:r>
          </a:p>
        </p:txBody>
      </p:sp>
      <p:pic>
        <p:nvPicPr>
          <p:cNvPr id="14" name="Graphic 13" descr="Old woman with white hair">
            <a:extLst>
              <a:ext uri="{FF2B5EF4-FFF2-40B4-BE49-F238E27FC236}">
                <a16:creationId xmlns:a16="http://schemas.microsoft.com/office/drawing/2014/main" id="{90179953-BE5A-9A7B-1AF1-7327B414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4277" y="4814666"/>
            <a:ext cx="623927" cy="206059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4BADA110-FCE9-BF52-D311-09717DA9D9DF}"/>
              </a:ext>
            </a:extLst>
          </p:cNvPr>
          <p:cNvSpPr/>
          <p:nvPr/>
        </p:nvSpPr>
        <p:spPr bwMode="auto">
          <a:xfrm>
            <a:off x="9524162" y="4070128"/>
            <a:ext cx="2755688" cy="554717"/>
          </a:xfrm>
          <a:prstGeom prst="wedgeEllipseCallout">
            <a:avLst>
              <a:gd name="adj1" fmla="val -32453"/>
              <a:gd name="adj2" fmla="val 99342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Field Parameters Rule</a:t>
            </a:r>
          </a:p>
        </p:txBody>
      </p: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50E-49EC-37D7-0C97-9BE3D1B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Extending the Datasource with Data Translation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197A3-ECE8-0ECA-4506-635F4B743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86090"/>
          </a:xfrm>
        </p:spPr>
        <p:txBody>
          <a:bodyPr/>
          <a:lstStyle/>
          <a:p>
            <a:r>
              <a:rPr lang="en-US" dirty="0"/>
              <a:t>Data translation implementation starts with modifying datasource schema</a:t>
            </a:r>
          </a:p>
          <a:p>
            <a:pPr lvl="1"/>
            <a:r>
              <a:rPr lang="en-US" dirty="0"/>
              <a:t>Tables must be extended by adding one data translation column per language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Products</a:t>
            </a:r>
            <a:r>
              <a:rPr lang="en-US" dirty="0"/>
              <a:t> table extended with 4 columns with translated product names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Categories</a:t>
            </a:r>
            <a:r>
              <a:rPr lang="en-US" dirty="0"/>
              <a:t> table extended with 4 columns with translated product category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7F3C-25BD-AE58-639D-FAFC35F5A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9" y="2422268"/>
            <a:ext cx="8577417" cy="221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5D55B-FEF5-F96F-4091-69D750B1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93" y="5144320"/>
            <a:ext cx="8476073" cy="876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7188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9BD9-6ED0-178E-214C-7D7848F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Field Parameter?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A89A-A500-F34A-E57A-540F1520E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623" y="1227439"/>
            <a:ext cx="11830663" cy="3262432"/>
          </a:xfrm>
        </p:spPr>
        <p:txBody>
          <a:bodyPr/>
          <a:lstStyle/>
          <a:p>
            <a:r>
              <a:rPr lang="en-US" dirty="0"/>
              <a:t>Field Parameter is a table in which each row represents a field</a:t>
            </a:r>
          </a:p>
          <a:p>
            <a:pPr lvl="1"/>
            <a:r>
              <a:rPr lang="en-US" dirty="0"/>
              <a:t>You can think of a Field Parameter as a </a:t>
            </a:r>
            <a:r>
              <a:rPr lang="en-US" sz="1800" b="1" dirty="0">
                <a:solidFill>
                  <a:srgbClr val="920000"/>
                </a:solidFill>
              </a:rPr>
              <a:t>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The rows of a Field Parameter can be filtered</a:t>
            </a:r>
          </a:p>
          <a:p>
            <a:pPr lvl="1"/>
            <a:r>
              <a:rPr lang="en-US" dirty="0"/>
              <a:t>You can think of Field Parameter as a </a:t>
            </a:r>
            <a:r>
              <a:rPr lang="en-US" sz="1800" b="1" dirty="0">
                <a:solidFill>
                  <a:srgbClr val="920000"/>
                </a:solidFill>
              </a:rPr>
              <a:t>filterable 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Field Parameter can be configured to act as a </a:t>
            </a:r>
            <a:r>
              <a:rPr lang="en-US" sz="2000" b="1" dirty="0">
                <a:solidFill>
                  <a:srgbClr val="920000"/>
                </a:solidFill>
              </a:rPr>
              <a:t>column selector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Exposed as single field for report layout that can be switched between columns (i.e. languages)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BDE7B-6BFD-E6DE-D8BB-977BC2852BDC}"/>
              </a:ext>
            </a:extLst>
          </p:cNvPr>
          <p:cNvGrpSpPr/>
          <p:nvPr/>
        </p:nvGrpSpPr>
        <p:grpSpPr>
          <a:xfrm>
            <a:off x="1174975" y="4768977"/>
            <a:ext cx="5874754" cy="1817622"/>
            <a:chOff x="2472833" y="4238678"/>
            <a:chExt cx="6984938" cy="21611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FF5CC-D15E-EE51-30AA-6D08A0C5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833" y="4238678"/>
              <a:ext cx="2333625" cy="1800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47855-991E-6C6A-FE4C-4A2AEE083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7633" y="4455377"/>
              <a:ext cx="2950138" cy="1944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6515FDFC-21A5-AFF6-1328-8DE663475F4A}"/>
                </a:ext>
              </a:extLst>
            </p:cNvPr>
            <p:cNvSpPr/>
            <p:nvPr/>
          </p:nvSpPr>
          <p:spPr bwMode="auto">
            <a:xfrm flipH="1">
              <a:off x="5027033" y="5058661"/>
              <a:ext cx="1102937" cy="1282045"/>
            </a:xfrm>
            <a:prstGeom prst="flowChartDelay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D3914F-BAE2-7B9D-6AF2-C8C7C3BC1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758" y="5681741"/>
              <a:ext cx="104066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53C744-AAE5-E7A1-5D47-EF2B5403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359" y="6172192"/>
              <a:ext cx="48847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406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FB50-8027-BBC1-3426-F06606CD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25392-46B5-A557-B677-22C7BF819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sz="2000" b="1" dirty="0">
                <a:solidFill>
                  <a:srgbClr val="920000"/>
                </a:solidFill>
              </a:rPr>
              <a:t>New parameter &gt; Fields</a:t>
            </a:r>
            <a:r>
              <a:rPr lang="en-US" dirty="0"/>
              <a:t> in the </a:t>
            </a:r>
            <a:r>
              <a:rPr lang="en-US" sz="2000" b="1" dirty="0">
                <a:solidFill>
                  <a:srgbClr val="920000"/>
                </a:solidFill>
              </a:rPr>
              <a:t>Modeling</a:t>
            </a:r>
            <a:r>
              <a:rPr lang="en-US" dirty="0"/>
              <a:t> tab</a:t>
            </a:r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Enter </a:t>
            </a:r>
            <a:r>
              <a:rPr lang="en-US" sz="20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add fields to field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F023A-4C7C-30B9-BEB4-0F0AEB367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2" y="1665134"/>
            <a:ext cx="5932332" cy="138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782C59-0213-F9F0-2796-01132DC3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4" y="3750714"/>
            <a:ext cx="3083345" cy="29983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5729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Dynamic Translations with USERCULTURE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Determine language of current user</a:t>
            </a:r>
          </a:p>
          <a:p>
            <a:pPr lvl="1"/>
            <a:r>
              <a:rPr lang="en-US" dirty="0"/>
              <a:t>Inspect the first two characters returned by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 pattern for DAX expression to implement translations dynamically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C64EE-0487-1441-F875-D955F07F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04" y="4258372"/>
            <a:ext cx="4486816" cy="1395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7EA66-654E-5AEF-8566-A9A8C8CF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02" y="2123202"/>
            <a:ext cx="3587400" cy="358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229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EA83-AAED-FAE2-9790-DD79528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New Field Parameter in Report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15A94-DACB-143A-C587-F7B032155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New Field Parameter is created as a table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Field Parameter exposes on field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10A4-5F1F-50B4-51C8-931E59E34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3" y="1782579"/>
            <a:ext cx="5344901" cy="21699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621A4-A7F0-BD14-2F59-663BAC61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612" y="4725004"/>
            <a:ext cx="2370691" cy="16790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8056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D81B-807D-7B04-D604-59C70D29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Field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9E569-AA56-5BE3-E6E7-BC0542EB9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Experiment</a:t>
            </a:r>
            <a:r>
              <a:rPr lang="en-US" dirty="0"/>
              <a:t>: test how Field Parameter allows you to select fields</a:t>
            </a:r>
          </a:p>
          <a:p>
            <a:pPr lvl="1"/>
            <a:r>
              <a:rPr lang="en-US" dirty="0"/>
              <a:t>Add Field Parameter with slicer</a:t>
            </a:r>
          </a:p>
          <a:p>
            <a:pPr lvl="1"/>
            <a:r>
              <a:rPr lang="en-US" dirty="0"/>
              <a:t>Add a Table visual on report page</a:t>
            </a:r>
          </a:p>
          <a:p>
            <a:pPr lvl="1"/>
            <a:r>
              <a:rPr lang="en-US" dirty="0"/>
              <a:t>Add visible field from Field Parameter into </a:t>
            </a:r>
            <a:r>
              <a:rPr lang="en-US" sz="1800" b="1" dirty="0">
                <a:solidFill>
                  <a:srgbClr val="920000"/>
                </a:solidFill>
              </a:rPr>
              <a:t>Columns</a:t>
            </a:r>
            <a:r>
              <a:rPr lang="en-US" dirty="0"/>
              <a:t> data role of Table visual</a:t>
            </a:r>
          </a:p>
          <a:p>
            <a:pPr lvl="1"/>
            <a:r>
              <a:rPr lang="en-US" dirty="0"/>
              <a:t>Select one column at a time from slicer to select single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50CEF-CEE6-A7BB-3E85-19B0DA706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03" y="3255483"/>
            <a:ext cx="9878426" cy="32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E872E-4D40-186D-AD46-84ED6F2C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4319" y="3543569"/>
            <a:ext cx="5276081" cy="151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297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BF47-1EB8-FA1A-3E1A-AA529FF4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Field Names in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887-60E6-91AD-DA4D-4CB85B4B4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Field names in a Field Parameter originally based on datasource column names</a:t>
            </a:r>
          </a:p>
          <a:p>
            <a:pPr lvl="1"/>
            <a:r>
              <a:rPr lang="en-US" dirty="0"/>
              <a:t>Names of fields are hard-coded in DAX expression and are not localized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Update field names in DAX expression to support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A626-0FA2-18C6-BC68-EA348CFE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9984" y="2169295"/>
            <a:ext cx="6567616" cy="115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F2EC5-51B0-8173-6F00-6F6951D60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68"/>
          <a:stretch/>
        </p:blipFill>
        <p:spPr>
          <a:xfrm>
            <a:off x="1368217" y="2182006"/>
            <a:ext cx="3132091" cy="11019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0FB9DF-DA2F-1558-F055-4CC5ECCFB010}"/>
              </a:ext>
            </a:extLst>
          </p:cNvPr>
          <p:cNvGrpSpPr/>
          <p:nvPr/>
        </p:nvGrpSpPr>
        <p:grpSpPr>
          <a:xfrm>
            <a:off x="1285029" y="4121452"/>
            <a:ext cx="8893166" cy="1191401"/>
            <a:chOff x="1285029" y="4121452"/>
            <a:chExt cx="8893166" cy="11914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2A3EC1-482A-E369-46EC-7201F3580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00068" y="4121452"/>
              <a:ext cx="5478127" cy="1169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C54D28-E9F6-A44C-226D-A3EDBA60F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95"/>
            <a:stretch/>
          </p:blipFill>
          <p:spPr>
            <a:xfrm>
              <a:off x="1285029" y="4128311"/>
              <a:ext cx="3159152" cy="118454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24628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75D1-889B-3141-45D2-32EE7020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Field Parameter in Data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61144-383B-7CAB-FD39-61E7667BB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A Field Parameter has two additional hidden columns</a:t>
            </a:r>
          </a:p>
          <a:p>
            <a:pPr lvl="1"/>
            <a:r>
              <a:rPr lang="en-US" dirty="0"/>
              <a:t>There is one column for fields and another column for sort order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Columns in a Field Parameter can (and should) be renamed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2BAE-2ABC-4114-064A-6B754FF023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6481" y="2094269"/>
            <a:ext cx="7159932" cy="1723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3F20D-B18C-AD45-0966-492EB32FC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7354" y="4411231"/>
            <a:ext cx="3001515" cy="176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ABB97-77A1-6DD9-84AC-A879CD340B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0324" y="4390462"/>
            <a:ext cx="2920180" cy="17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964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41E1-AD70-F93D-B30E-CCD08ED6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Field Parameter with LanguageId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1641C-BD7C-26FE-4D45-D254E02E6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You can modify Field Parameter DAX expression to add new columns</a:t>
            </a:r>
          </a:p>
          <a:p>
            <a:pPr lvl="1"/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New column named </a:t>
            </a:r>
            <a:r>
              <a:rPr lang="en-US" sz="2000" b="1" dirty="0">
                <a:solidFill>
                  <a:srgbClr val="920000"/>
                </a:solidFill>
              </a:rPr>
              <a:t>Value4</a:t>
            </a:r>
            <a:r>
              <a:rPr lang="en-US" dirty="0"/>
              <a:t> should be renamed to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AC56-CF65-29B6-DC22-84528B086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4" y="3841658"/>
            <a:ext cx="9567443" cy="23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70698-F594-0043-6366-AF4003803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7" y="3904090"/>
            <a:ext cx="9658174" cy="22505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8955C-A400-242C-58FD-D8CBECE87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9"/>
          <a:stretch/>
        </p:blipFill>
        <p:spPr>
          <a:xfrm>
            <a:off x="1032185" y="1895209"/>
            <a:ext cx="4582036" cy="1211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2914A-1392-C90D-7FB1-1404DD943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2"/>
          <a:stretch/>
        </p:blipFill>
        <p:spPr>
          <a:xfrm>
            <a:off x="1036546" y="1894115"/>
            <a:ext cx="5104638" cy="1224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630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EEE05-C7C2-1DA7-F191-6B2AB042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The Field Parameter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61BC94-1274-5C83-2CB5-34E42AF45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Set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for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Hide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AB8A-95A8-427E-7BE4-7D4212DD3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02" y="1697753"/>
            <a:ext cx="6020810" cy="209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B0971-4754-3987-8BEC-8F18B218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2" y="4394989"/>
            <a:ext cx="5394960" cy="2176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979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4709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added to data model to filter and synchronize Field Parameters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created with Power Query and custom M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becomes part of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4AC7B-81AF-FA1C-00DF-E4C4AABE2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3" y="2119641"/>
            <a:ext cx="3444329" cy="1950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DA949-1736-362F-B157-4271290C31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4148" y="4748981"/>
            <a:ext cx="7718378" cy="2025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17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Field Parameters with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Create one-to-one relationship between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and Field Parameter</a:t>
            </a:r>
          </a:p>
          <a:p>
            <a:pPr lvl="1"/>
            <a:r>
              <a:rPr lang="en-US" dirty="0"/>
              <a:t>Relationship based on </a:t>
            </a:r>
            <a:r>
              <a:rPr lang="en-US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Selecting single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selects single language column in Field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6132-AE74-1722-B6CF-E6AA38337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43" y="2078744"/>
            <a:ext cx="3837632" cy="18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33AE4-AA9F-C04F-86B8-40A2D21D5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25" y="4370316"/>
            <a:ext cx="2815060" cy="24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229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B401-F933-F84A-9F53-0A567B52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Second Field Parameter for Category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99DE-8ECA-53D8-7CAE-D2E5D1FA2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62514"/>
          </a:xfrm>
        </p:spPr>
        <p:txBody>
          <a:bodyPr/>
          <a:lstStyle/>
          <a:p>
            <a:r>
              <a:rPr lang="en-US" dirty="0"/>
              <a:t>Add and configure second Field Parameter using the same steps as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relationship between new Field Parameter and </a:t>
            </a:r>
            <a:r>
              <a:rPr lang="en-US" sz="24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66DCF-60AC-922C-9B7C-45870BC0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3" y="1672885"/>
            <a:ext cx="7288069" cy="207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F1C42-CE0F-5B23-8D9E-D1A194612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4" y="4358749"/>
            <a:ext cx="3263117" cy="2382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00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 Translations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test data translations while working in Power BI Desktop</a:t>
            </a:r>
          </a:p>
          <a:p>
            <a:pPr lvl="1"/>
            <a:r>
              <a:rPr lang="en-US" dirty="0"/>
              <a:t>You can test data translations – but not metadata translations or report label translations</a:t>
            </a:r>
          </a:p>
          <a:p>
            <a:pPr lvl="1"/>
            <a:r>
              <a:rPr lang="en-US" dirty="0"/>
              <a:t>Configure visuals to use fields from Field Parameters</a:t>
            </a:r>
          </a:p>
          <a:p>
            <a:pPr lvl="1"/>
            <a:r>
              <a:rPr lang="en-US" dirty="0"/>
              <a:t>Switch filter on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to switch between languages during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8E87-A57F-D4B7-57ED-EB8A0C1E1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55" y="2913664"/>
            <a:ext cx="7123228" cy="392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0951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B-A0A5-06DD-DA5F-3BFC78B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Language and Locale of Current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5B920-2EC4-DDEE-85D0-CA820B316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Live demo and lab exercises display result of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to user in top banner</a:t>
            </a:r>
          </a:p>
          <a:p>
            <a:pPr lvl="1"/>
            <a:r>
              <a:rPr lang="en-US" dirty="0"/>
              <a:t>Included for content creators learning how build multi-language reports</a:t>
            </a:r>
          </a:p>
          <a:p>
            <a:pPr lvl="1"/>
            <a:r>
              <a:rPr lang="en-US" dirty="0"/>
              <a:t>Not something you would likely do in real production application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9452-EB03-1ADB-C11D-28FE9E46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0" b="15270"/>
          <a:stretch/>
        </p:blipFill>
        <p:spPr>
          <a:xfrm>
            <a:off x="1234866" y="2493139"/>
            <a:ext cx="8953081" cy="436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0ABA-EA97-E268-6868-965001C4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2" t="1768" r="2101" b="94261"/>
          <a:stretch/>
        </p:blipFill>
        <p:spPr>
          <a:xfrm>
            <a:off x="10429106" y="2314688"/>
            <a:ext cx="1386255" cy="7737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2A47DA-CC24-F27B-665C-12EA1C404E52}"/>
              </a:ext>
            </a:extLst>
          </p:cNvPr>
          <p:cNvSpPr/>
          <p:nvPr/>
        </p:nvSpPr>
        <p:spPr bwMode="auto">
          <a:xfrm>
            <a:off x="8843731" y="2555567"/>
            <a:ext cx="763675" cy="245533"/>
          </a:xfrm>
          <a:prstGeom prst="rightArrow">
            <a:avLst>
              <a:gd name="adj1" fmla="val 67822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4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Report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Update all visuals in report to use Field Parameters when displaying text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46174-586E-685C-1554-F2D2C54CB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27" y="1792215"/>
            <a:ext cx="10763553" cy="319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649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Bookmarks to Select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How do you filter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to select the correct language when a report loads?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 report bookmark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an RLS rule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using Power BI embedding</a:t>
            </a:r>
          </a:p>
          <a:p>
            <a:pPr marL="447675" indent="-457200">
              <a:spcBef>
                <a:spcPts val="1200"/>
              </a:spcBef>
            </a:pPr>
            <a:r>
              <a:rPr lang="en-US" dirty="0"/>
              <a:t>For the scenario in the hands-on lab, we’ll use report bookmarks</a:t>
            </a:r>
          </a:p>
          <a:p>
            <a:pPr marL="852488" lvl="1" indent="-457200"/>
            <a:r>
              <a:rPr lang="en-US" dirty="0"/>
              <a:t>Create one report bookmark for each language</a:t>
            </a:r>
          </a:p>
          <a:p>
            <a:pPr marL="852488" lvl="1" indent="-457200"/>
            <a:r>
              <a:rPr lang="en-US" dirty="0"/>
              <a:t>Enable </a:t>
            </a:r>
            <a:r>
              <a:rPr lang="en-US" sz="1800" b="1" dirty="0">
                <a:solidFill>
                  <a:srgbClr val="920000"/>
                </a:solidFill>
              </a:rPr>
              <a:t>Data</a:t>
            </a:r>
            <a:r>
              <a:rPr lang="en-US" dirty="0"/>
              <a:t> behavior and disable </a:t>
            </a:r>
            <a:r>
              <a:rPr lang="en-US" sz="1800" b="1" dirty="0">
                <a:solidFill>
                  <a:srgbClr val="920000"/>
                </a:solidFill>
              </a:rPr>
              <a:t>Display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Current page</a:t>
            </a:r>
            <a:r>
              <a:rPr lang="en-US" dirty="0"/>
              <a:t> behaviors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6E7F1-66E5-95A7-7622-43E9953190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7" y="4289641"/>
            <a:ext cx="6085614" cy="259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1982B-D310-8C20-72A6-C43646CD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9485" y="4640825"/>
            <a:ext cx="3269340" cy="2074608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6432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Report Bookmark IDs in the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in report URL to apply bookmark as report loads</a:t>
            </a:r>
          </a:p>
          <a:p>
            <a:pPr lvl="1"/>
            <a:r>
              <a:rPr lang="en-US" dirty="0"/>
              <a:t>Discover values for </a:t>
            </a:r>
            <a:r>
              <a:rPr lang="en-US" sz="16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by applying report bookmarks in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39B49-21AE-DA16-3199-4F5E03D70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2127157"/>
            <a:ext cx="9659016" cy="210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447D9-B2A2-A18D-AF01-37B16985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27" y="2140383"/>
            <a:ext cx="9625862" cy="390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B3802-D8C9-0F67-F4F7-29CCFEE63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91" y="2093173"/>
            <a:ext cx="10750332" cy="399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764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A8EF-5AEB-13CF-6267-2C9A525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Reports with 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B2D1-2D66-4E9E-DB72-EE28E9E11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Configure browser bookmarks with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and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4C571-C54E-10CD-2037-3E547E61D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8" y="1611946"/>
            <a:ext cx="9172783" cy="50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A02DC-F5A3-24D8-439E-B40A20E4B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5518" y="1606797"/>
            <a:ext cx="9723401" cy="499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30EED-8B23-CB6C-656B-DE5AE9E00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" y="1635678"/>
            <a:ext cx="9717358" cy="5010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759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710A-5FC2-A10D-5A8A-DF96329F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Still Not Done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70BD8-3481-34F2-72F3-E1D1C60F5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Data translations are required for the calendar names of months and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D8B2A-1FBD-63D6-F184-5D6F115DE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4" y="1709266"/>
            <a:ext cx="8991727" cy="508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52865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39718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4AFB-81D5-7DFA-F46F-2BCC5F7C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 for Calendar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FDDD6-DF56-9FE1-DE5B-064679ABB9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This Calendar table does not support data translations (yet)</a:t>
            </a:r>
          </a:p>
          <a:p>
            <a:pPr lvl="1"/>
            <a:r>
              <a:rPr lang="en-US" dirty="0"/>
              <a:t>DAX expression for calculated table evaluated at dataset load time</a:t>
            </a:r>
          </a:p>
          <a:p>
            <a:pPr lvl="1"/>
            <a:r>
              <a:rPr lang="en-US" dirty="0"/>
              <a:t>All calendar month names and day names are always displayed in English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EB0FB-0496-32E9-7D15-8DDF75F3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91" y="2558743"/>
            <a:ext cx="7983794" cy="39918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14283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5EAFC-E889-048A-7317-FFFC22C7B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Solution based on using Power Query to generate translation tables</a:t>
            </a:r>
          </a:p>
          <a:p>
            <a:pPr lvl="1"/>
            <a:r>
              <a:rPr lang="en-US" dirty="0"/>
              <a:t>Queries that generate translation tables use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query output as their source</a:t>
            </a:r>
          </a:p>
          <a:p>
            <a:pPr lvl="1"/>
            <a:r>
              <a:rPr lang="en-US" dirty="0"/>
              <a:t>Queries generate translations by passing </a:t>
            </a:r>
            <a:r>
              <a:rPr lang="en-US" sz="18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M Date functions</a:t>
            </a:r>
          </a:p>
          <a:p>
            <a:pPr lvl="1"/>
            <a:r>
              <a:rPr lang="en-US" dirty="0"/>
              <a:t>Query output generates a separate column for each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pPr lvl="1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85F462-760D-01D1-1981-B986C6C3D86E}"/>
              </a:ext>
            </a:extLst>
          </p:cNvPr>
          <p:cNvGrpSpPr/>
          <p:nvPr/>
        </p:nvGrpSpPr>
        <p:grpSpPr>
          <a:xfrm>
            <a:off x="828936" y="3678250"/>
            <a:ext cx="9860550" cy="3175035"/>
            <a:chOff x="828936" y="3678250"/>
            <a:chExt cx="9860550" cy="317503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A636BA75-FE84-4AB7-96EB-7087E6A7E44A}"/>
                </a:ext>
              </a:extLst>
            </p:cNvPr>
            <p:cNvSpPr/>
            <p:nvPr/>
          </p:nvSpPr>
          <p:spPr bwMode="auto">
            <a:xfrm rot="1241205">
              <a:off x="4777048" y="3890891"/>
              <a:ext cx="687946" cy="1295812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1C381A8A-9795-6C0C-B2FE-570791A4FE81}"/>
                </a:ext>
              </a:extLst>
            </p:cNvPr>
            <p:cNvSpPr/>
            <p:nvPr/>
          </p:nvSpPr>
          <p:spPr bwMode="auto">
            <a:xfrm rot="20623542">
              <a:off x="6227301" y="3678250"/>
              <a:ext cx="687946" cy="1534434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8B52703-ACC8-89A9-E9A4-F2B5889737C9}"/>
                </a:ext>
              </a:extLst>
            </p:cNvPr>
            <p:cNvGrpSpPr/>
            <p:nvPr/>
          </p:nvGrpSpPr>
          <p:grpSpPr>
            <a:xfrm>
              <a:off x="828936" y="5219414"/>
              <a:ext cx="4922085" cy="1633871"/>
              <a:chOff x="744094" y="4889477"/>
              <a:chExt cx="4922085" cy="163387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3B2297-2A46-1628-D132-8907C834F8CF}"/>
                  </a:ext>
                </a:extLst>
              </p:cNvPr>
              <p:cNvSpPr/>
              <p:nvPr/>
            </p:nvSpPr>
            <p:spPr bwMode="auto">
              <a:xfrm>
                <a:off x="744094" y="4889477"/>
                <a:ext cx="4922085" cy="16338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Translated Month Names Table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C6A352C-4891-5C21-C9D0-4E92093DE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2372" y="5144736"/>
                <a:ext cx="4666320" cy="12674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4063A4-CE40-ADC4-56F0-2557487E06A7}"/>
                </a:ext>
              </a:extLst>
            </p:cNvPr>
            <p:cNvGrpSpPr/>
            <p:nvPr/>
          </p:nvGrpSpPr>
          <p:grpSpPr>
            <a:xfrm>
              <a:off x="5987416" y="5231700"/>
              <a:ext cx="4702070" cy="1162955"/>
              <a:chOff x="5902574" y="4901763"/>
              <a:chExt cx="4702070" cy="116295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74C109-0434-3227-7935-F5ECB80D3BF0}"/>
                  </a:ext>
                </a:extLst>
              </p:cNvPr>
              <p:cNvSpPr/>
              <p:nvPr/>
            </p:nvSpPr>
            <p:spPr bwMode="auto">
              <a:xfrm>
                <a:off x="5902574" y="4901763"/>
                <a:ext cx="4702070" cy="11629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Translated Day Names Table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A6D580-1846-C2D5-7E7F-4A77083D3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7867" y="5143135"/>
                <a:ext cx="4466385" cy="82472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AE9BA9-A992-B1CB-197B-D751B73D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Implementing Data Translations for Month and Day Names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89672-3B00-D668-8981-A79B0A367835}"/>
              </a:ext>
            </a:extLst>
          </p:cNvPr>
          <p:cNvSpPr/>
          <p:nvPr/>
        </p:nvSpPr>
        <p:spPr bwMode="auto">
          <a:xfrm>
            <a:off x="4366942" y="4068744"/>
            <a:ext cx="2964716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Query Transforms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5D7C9A-7E58-473E-6864-B95EC2128AD2}"/>
              </a:ext>
            </a:extLst>
          </p:cNvPr>
          <p:cNvGrpSpPr/>
          <p:nvPr/>
        </p:nvGrpSpPr>
        <p:grpSpPr>
          <a:xfrm>
            <a:off x="3547958" y="2946736"/>
            <a:ext cx="4692772" cy="1162955"/>
            <a:chOff x="3463116" y="2616799"/>
            <a:chExt cx="4692772" cy="11629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AD8DA5-56F6-79AE-08CB-891996456F3C}"/>
                </a:ext>
              </a:extLst>
            </p:cNvPr>
            <p:cNvSpPr/>
            <p:nvPr/>
          </p:nvSpPr>
          <p:spPr bwMode="auto">
            <a:xfrm>
              <a:off x="3463116" y="2616799"/>
              <a:ext cx="4692772" cy="116295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Languages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43F92B-A28F-F656-305A-7A984D68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681" y="2869966"/>
              <a:ext cx="4539157" cy="77875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12EC-66A8-D4CD-0F63-75FACAD82189}"/>
              </a:ext>
            </a:extLst>
          </p:cNvPr>
          <p:cNvSpPr/>
          <p:nvPr/>
        </p:nvSpPr>
        <p:spPr bwMode="auto">
          <a:xfrm>
            <a:off x="5923370" y="3196355"/>
            <a:ext cx="1116700" cy="756214"/>
          </a:xfrm>
          <a:prstGeom prst="rect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3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Month and Day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Month names translated by passing </a:t>
            </a:r>
            <a:r>
              <a:rPr lang="en-US" sz="20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</a:t>
            </a:r>
            <a:r>
              <a:rPr lang="en-US" sz="2000" b="1" dirty="0" err="1">
                <a:solidFill>
                  <a:srgbClr val="920000"/>
                </a:solidFill>
              </a:rPr>
              <a:t>Date.MonthName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Day names translated by passing </a:t>
            </a:r>
            <a:r>
              <a:rPr lang="en-US" sz="2000" b="1" dirty="0">
                <a:solidFill>
                  <a:srgbClr val="920000"/>
                </a:solidFill>
              </a:rPr>
              <a:t>DefaultCulture</a:t>
            </a:r>
            <a:r>
              <a:rPr lang="en-US" dirty="0"/>
              <a:t> value to </a:t>
            </a:r>
            <a:r>
              <a:rPr lang="en-US" sz="2000" b="1" dirty="0" err="1">
                <a:solidFill>
                  <a:srgbClr val="920000"/>
                </a:solidFill>
              </a:rPr>
              <a:t>Date.DayOfWeekName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63034-301A-7157-E212-67D51366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59" y="1720081"/>
            <a:ext cx="508635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C67FD-DF32-229F-6663-0CAB1DBC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5" y="2629104"/>
            <a:ext cx="5153025" cy="733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D1ABE-470E-E9E1-A42D-1E540656C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988" y="1705486"/>
            <a:ext cx="5114925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18717E-B106-053F-418D-13D99BC7D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25" y="2634174"/>
            <a:ext cx="5200650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AB4A7-4760-C18F-CB4B-1E5ADF912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084" y="4246973"/>
            <a:ext cx="54102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9B9666-3E68-2171-CA63-C16B45192F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74"/>
          <a:stretch/>
        </p:blipFill>
        <p:spPr>
          <a:xfrm>
            <a:off x="923720" y="5101765"/>
            <a:ext cx="5398422" cy="723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E61C51-EE2A-F9D1-43AD-DBB6AC8A4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864" y="4256497"/>
            <a:ext cx="5372100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AF6989-198A-8967-B5A0-5F851CA9E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3260" y="5116666"/>
            <a:ext cx="5448300" cy="73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886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14537C4E-4057-6AF2-AF92-B267CE514ADA}"/>
              </a:ext>
            </a:extLst>
          </p:cNvPr>
          <p:cNvSpPr/>
          <p:nvPr/>
        </p:nvSpPr>
        <p:spPr bwMode="auto">
          <a:xfrm>
            <a:off x="5309534" y="2349909"/>
            <a:ext cx="688258" cy="1407600"/>
          </a:xfrm>
          <a:prstGeom prst="downArrow">
            <a:avLst>
              <a:gd name="adj1" fmla="val 50000"/>
              <a:gd name="adj2" fmla="val 532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491CDE-5097-EC21-7CA4-69848B51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Query for Translated Month Names Table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55471-FA45-D6DF-6938-6CEB63C5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69" y="1877297"/>
            <a:ext cx="4431988" cy="767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7987B-39B8-FB08-571E-84A72D21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21" y="3782963"/>
            <a:ext cx="6253085" cy="1719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C9C2-AC1D-A852-3691-AD38BF228BC5}"/>
              </a:ext>
            </a:extLst>
          </p:cNvPr>
          <p:cNvSpPr/>
          <p:nvPr/>
        </p:nvSpPr>
        <p:spPr bwMode="auto">
          <a:xfrm>
            <a:off x="4009293" y="2790551"/>
            <a:ext cx="3265714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Month Names Table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9C154-05CC-8348-9D36-D1912A3B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03" y="1190527"/>
            <a:ext cx="8700359" cy="5643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352BEE-CD26-35D8-0F2C-9D97C3605457}"/>
              </a:ext>
            </a:extLst>
          </p:cNvPr>
          <p:cNvSpPr/>
          <p:nvPr/>
        </p:nvSpPr>
        <p:spPr bwMode="auto">
          <a:xfrm>
            <a:off x="4011561" y="2192594"/>
            <a:ext cx="6214161" cy="216310"/>
          </a:xfrm>
          <a:prstGeom prst="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39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25370"/>
              </p:ext>
            </p:extLst>
          </p:nvPr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9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14537C4E-4057-6AF2-AF92-B267CE514ADA}"/>
              </a:ext>
            </a:extLst>
          </p:cNvPr>
          <p:cNvSpPr/>
          <p:nvPr/>
        </p:nvSpPr>
        <p:spPr bwMode="auto">
          <a:xfrm>
            <a:off x="5309534" y="2349909"/>
            <a:ext cx="688258" cy="1407600"/>
          </a:xfrm>
          <a:prstGeom prst="downArrow">
            <a:avLst>
              <a:gd name="adj1" fmla="val 50000"/>
              <a:gd name="adj2" fmla="val 532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491CDE-5097-EC21-7CA4-69848B51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997196"/>
          </a:xfrm>
        </p:spPr>
        <p:txBody>
          <a:bodyPr/>
          <a:lstStyle/>
          <a:p>
            <a:r>
              <a:rPr lang="en-US" dirty="0"/>
              <a:t>Query for Translated Day Names Table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55471-FA45-D6DF-6938-6CEB63C5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69" y="1877297"/>
            <a:ext cx="4431988" cy="767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C9C2-AC1D-A852-3691-AD38BF228BC5}"/>
              </a:ext>
            </a:extLst>
          </p:cNvPr>
          <p:cNvSpPr/>
          <p:nvPr/>
        </p:nvSpPr>
        <p:spPr bwMode="auto">
          <a:xfrm>
            <a:off x="4070825" y="2790551"/>
            <a:ext cx="3184088" cy="46682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Day Names Table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9BD43-DD89-A1EB-B92B-753F7D99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66" y="3786000"/>
            <a:ext cx="6958370" cy="1268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56255E-6920-1C78-9914-AD799712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411" y="971180"/>
            <a:ext cx="7115698" cy="5898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352BEE-CD26-35D8-0F2C-9D97C3605457}"/>
              </a:ext>
            </a:extLst>
          </p:cNvPr>
          <p:cNvSpPr/>
          <p:nvPr/>
        </p:nvSpPr>
        <p:spPr bwMode="auto">
          <a:xfrm>
            <a:off x="4227872" y="2546554"/>
            <a:ext cx="3903406" cy="344129"/>
          </a:xfrm>
          <a:prstGeom prst="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12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640D44C-C360-F305-CC29-9AAFBFC8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Translation Tables in Data Model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0E8B8-C4D4-6F52-9420-99C396DE1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Steps to configure translation tables in data model</a:t>
            </a:r>
          </a:p>
          <a:p>
            <a:pPr lvl="1"/>
            <a:r>
              <a:rPr lang="en-US" dirty="0"/>
              <a:t>Create relationship between </a:t>
            </a:r>
            <a:r>
              <a:rPr lang="en-US" sz="1800" b="1" dirty="0">
                <a:solidFill>
                  <a:srgbClr val="920000"/>
                </a:solidFill>
              </a:rPr>
              <a:t>Calendar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Day Names Table</a:t>
            </a:r>
            <a:r>
              <a:rPr lang="en-US" dirty="0"/>
              <a:t> using </a:t>
            </a:r>
            <a:r>
              <a:rPr lang="en-US" sz="1800" b="1" dirty="0">
                <a:solidFill>
                  <a:srgbClr val="920000"/>
                </a:solidFill>
              </a:rPr>
              <a:t>DayNumber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Create relationship between </a:t>
            </a:r>
            <a:r>
              <a:rPr lang="en-US" sz="1800" b="1" dirty="0">
                <a:solidFill>
                  <a:srgbClr val="920000"/>
                </a:solidFill>
              </a:rPr>
              <a:t>Calendar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Month Names Table</a:t>
            </a:r>
            <a:r>
              <a:rPr lang="en-US" dirty="0"/>
              <a:t> using </a:t>
            </a:r>
            <a:r>
              <a:rPr lang="en-US" sz="1800" b="1" dirty="0">
                <a:solidFill>
                  <a:srgbClr val="920000"/>
                </a:solidFill>
              </a:rPr>
              <a:t>MonthNumber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Translated Day Names Table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Translated Month Names Table</a:t>
            </a:r>
            <a:r>
              <a:rPr lang="en-US" dirty="0"/>
              <a:t>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5BF60-678B-C195-AAF0-A68318709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29" y="2906504"/>
            <a:ext cx="8607164" cy="3395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AA91F-718B-DD4E-7712-4A33F28CF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3"/>
          <a:stretch/>
        </p:blipFill>
        <p:spPr>
          <a:xfrm>
            <a:off x="1306603" y="2906099"/>
            <a:ext cx="8601072" cy="3395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6AD50-BE14-8E28-F74E-71594E59E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7"/>
          <a:stretch/>
        </p:blipFill>
        <p:spPr>
          <a:xfrm>
            <a:off x="1300075" y="2915381"/>
            <a:ext cx="8627374" cy="33806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39904D2-DE79-E072-F6C0-09285603C0BB}"/>
              </a:ext>
            </a:extLst>
          </p:cNvPr>
          <p:cNvGrpSpPr/>
          <p:nvPr/>
        </p:nvGrpSpPr>
        <p:grpSpPr>
          <a:xfrm>
            <a:off x="1303997" y="2864897"/>
            <a:ext cx="9140489" cy="3448707"/>
            <a:chOff x="1303997" y="2864897"/>
            <a:chExt cx="9140489" cy="34487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ADB15D-2E32-0D0F-4DED-062F7B634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3997" y="2864897"/>
              <a:ext cx="8687799" cy="34487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35CE329-8FE4-0FD7-2EBB-33D6ED6E8FE0}"/>
                </a:ext>
              </a:extLst>
            </p:cNvPr>
            <p:cNvSpPr/>
            <p:nvPr/>
          </p:nvSpPr>
          <p:spPr bwMode="auto">
            <a:xfrm flipH="1">
              <a:off x="9676381" y="3330653"/>
              <a:ext cx="757594" cy="267827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A0B3489-7F59-124D-9956-F1D07D07D41C}"/>
                </a:ext>
              </a:extLst>
            </p:cNvPr>
            <p:cNvSpPr/>
            <p:nvPr/>
          </p:nvSpPr>
          <p:spPr bwMode="auto">
            <a:xfrm flipH="1">
              <a:off x="9686892" y="4846770"/>
              <a:ext cx="757594" cy="267827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934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Sort by Columns in Translation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62568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2000" b="1" dirty="0">
                <a:solidFill>
                  <a:srgbClr val="920000"/>
                </a:solidFill>
              </a:rPr>
              <a:t>DayNumber</a:t>
            </a:r>
            <a:r>
              <a:rPr lang="en-US" dirty="0"/>
              <a:t> for columns in </a:t>
            </a:r>
            <a:r>
              <a:rPr lang="en-US" sz="2000" b="1" dirty="0">
                <a:solidFill>
                  <a:srgbClr val="920000"/>
                </a:solidFill>
              </a:rPr>
              <a:t>Translated Day Names Table</a:t>
            </a:r>
            <a:r>
              <a:rPr lang="en-US" sz="200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Configure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2000" b="1" dirty="0">
                <a:solidFill>
                  <a:srgbClr val="920000"/>
                </a:solidFill>
              </a:rPr>
              <a:t>MonthNumber</a:t>
            </a:r>
            <a:r>
              <a:rPr lang="en-US" dirty="0"/>
              <a:t> for columns in </a:t>
            </a:r>
            <a:r>
              <a:rPr lang="en-US" sz="2000" b="1" dirty="0">
                <a:solidFill>
                  <a:srgbClr val="920000"/>
                </a:solidFill>
              </a:rPr>
              <a:t>Translated Month Names Table</a:t>
            </a:r>
            <a:r>
              <a:rPr lang="en-US" sz="2000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EEE5E-F89A-8023-B8AF-0CE2BCC7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9" y="1677834"/>
            <a:ext cx="6171944" cy="2232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E0BF68-6588-AC3E-80F5-3E5E8ACA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05" y="4595554"/>
            <a:ext cx="6220215" cy="2060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6884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EAAD-5228-4366-0A81-61AFB74A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Field Parameter to Translate Month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A338D-5784-EFD3-89A7-247DA08A0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Field Parameters used to add column selector on top of translation tables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Creating Field Parameters for calendar translation tables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87CA5-B25D-5A32-A9D2-83FA1339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" y="3689794"/>
            <a:ext cx="3087329" cy="3001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96C696-441C-3948-46D8-D9EF7255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22" y="3658093"/>
            <a:ext cx="3136491" cy="30493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C282E6B-F121-1A21-1B42-2CE0948CB667}"/>
              </a:ext>
            </a:extLst>
          </p:cNvPr>
          <p:cNvGrpSpPr/>
          <p:nvPr/>
        </p:nvGrpSpPr>
        <p:grpSpPr>
          <a:xfrm>
            <a:off x="1121568" y="1790084"/>
            <a:ext cx="5387386" cy="1068913"/>
            <a:chOff x="1121568" y="1790084"/>
            <a:chExt cx="5387386" cy="106891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A014EB-9405-33A5-3181-1C09663AF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207" r="9389" b="9658"/>
            <a:stretch/>
          </p:blipFill>
          <p:spPr>
            <a:xfrm>
              <a:off x="1121568" y="1799302"/>
              <a:ext cx="2467204" cy="6800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56D114-1ADA-9358-5CB0-09E5E6130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9564" y="1810448"/>
              <a:ext cx="1879390" cy="103514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6" name="Flowchart: Delay 25">
              <a:extLst>
                <a:ext uri="{FF2B5EF4-FFF2-40B4-BE49-F238E27FC236}">
                  <a16:creationId xmlns:a16="http://schemas.microsoft.com/office/drawing/2014/main" id="{DF3E6F31-3BD3-DA13-9900-38574A7E341D}"/>
                </a:ext>
              </a:extLst>
            </p:cNvPr>
            <p:cNvSpPr/>
            <p:nvPr/>
          </p:nvSpPr>
          <p:spPr bwMode="auto">
            <a:xfrm flipH="1">
              <a:off x="3844413" y="1790084"/>
              <a:ext cx="755900" cy="1068913"/>
            </a:xfrm>
            <a:prstGeom prst="flowChartDelay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746CC1-BAE7-8C87-B4C3-BEBA7147EA66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>
              <a:off x="2772697" y="2324541"/>
              <a:ext cx="107171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5520E2C-4408-D1D8-EFA9-BA7C9D4DB25F}"/>
                </a:ext>
              </a:extLst>
            </p:cNvPr>
            <p:cNvCxnSpPr>
              <a:cxnSpLocks/>
            </p:cNvCxnSpPr>
            <p:nvPr/>
          </p:nvCxnSpPr>
          <p:spPr>
            <a:xfrm>
              <a:off x="4598851" y="2544748"/>
              <a:ext cx="30682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CECC1A-59FC-4E48-D3E6-4135B7671DF8}"/>
              </a:ext>
            </a:extLst>
          </p:cNvPr>
          <p:cNvGrpSpPr/>
          <p:nvPr/>
        </p:nvGrpSpPr>
        <p:grpSpPr>
          <a:xfrm>
            <a:off x="6839028" y="1774723"/>
            <a:ext cx="4909479" cy="1033415"/>
            <a:chOff x="6839028" y="1774723"/>
            <a:chExt cx="4909479" cy="103341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C36AEDF-4ED6-BF1F-36D8-A30A759FA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4399" r="21885" b="27629"/>
            <a:stretch/>
          </p:blipFill>
          <p:spPr>
            <a:xfrm>
              <a:off x="6839028" y="1774723"/>
              <a:ext cx="2275476" cy="683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F9EA8033-6723-480B-90E5-B19FD2A54940}"/>
                </a:ext>
              </a:extLst>
            </p:cNvPr>
            <p:cNvSpPr/>
            <p:nvPr/>
          </p:nvSpPr>
          <p:spPr bwMode="auto">
            <a:xfrm flipH="1">
              <a:off x="9350477" y="1775361"/>
              <a:ext cx="707338" cy="1032777"/>
            </a:xfrm>
            <a:prstGeom prst="flowChartDelay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1D0D0C-74F2-3590-DBAE-C76F6E571A6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8308258" y="2291750"/>
              <a:ext cx="10422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8C0B3B-92ED-96A6-EC67-1B328AB9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77938" y="1794592"/>
              <a:ext cx="1670569" cy="100153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8A38282-7128-F2BD-7DDE-4D232B34A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05" y="2500469"/>
              <a:ext cx="30682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3243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D39C-954B-3B29-CE4E-E4CC0F12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Translated Month Names –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3CE5A-0CD4-92AE-F071-C4E42349F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Configuration steps for </a:t>
            </a:r>
            <a:r>
              <a:rPr lang="en-US" sz="2000" b="1" dirty="0">
                <a:solidFill>
                  <a:srgbClr val="920000"/>
                </a:solidFill>
              </a:rPr>
              <a:t>Translated Month Names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Replace DAX to localize column names and to add language identifier as forth column</a:t>
            </a:r>
          </a:p>
          <a:p>
            <a:pPr lvl="1"/>
            <a:r>
              <a:rPr lang="en-US" dirty="0"/>
              <a:t>Rename columns to improve readability</a:t>
            </a: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and set its </a:t>
            </a:r>
            <a:r>
              <a:rPr lang="en-US" sz="18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SortOrder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6AC1-DF50-4F02-3FEB-B2DC1977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39" y="2883680"/>
            <a:ext cx="9205151" cy="3630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40DD0-CCD1-48BA-E970-C6868623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94" y="2891548"/>
            <a:ext cx="9223153" cy="3624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52A98E-399C-1386-4FA1-5763574BD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3"/>
          <a:stretch/>
        </p:blipFill>
        <p:spPr>
          <a:xfrm>
            <a:off x="1320994" y="2899703"/>
            <a:ext cx="9193149" cy="38648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F0D790-3C83-111B-2468-25ACACB47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302" y="2808581"/>
            <a:ext cx="9706491" cy="4016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0121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D39C-954B-3B29-CE4E-E4CC0F12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Translated Day Names –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3CE5A-0CD4-92AE-F071-C4E42349F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51"/>
            <a:ext cx="11604521" cy="959800"/>
          </a:xfrm>
        </p:spPr>
        <p:txBody>
          <a:bodyPr/>
          <a:lstStyle/>
          <a:p>
            <a:r>
              <a:rPr lang="en-US" dirty="0"/>
              <a:t>Configuration steps for </a:t>
            </a:r>
            <a:r>
              <a:rPr lang="en-US" sz="2000" b="1" dirty="0">
                <a:solidFill>
                  <a:srgbClr val="920000"/>
                </a:solidFill>
              </a:rPr>
              <a:t>Translated Day Names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Replace DAX to localize column names and to add language identifier as forth column</a:t>
            </a:r>
          </a:p>
          <a:p>
            <a:pPr lvl="1"/>
            <a:r>
              <a:rPr lang="en-US" dirty="0"/>
              <a:t>Rename columns to improve readability</a:t>
            </a:r>
          </a:p>
          <a:p>
            <a:pPr lvl="1"/>
            <a:r>
              <a:rPr lang="en-US" dirty="0"/>
              <a:t>Hide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and set its </a:t>
            </a:r>
            <a:r>
              <a:rPr lang="en-US" sz="18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SortOrder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155BA-362B-A9AE-10E4-F0F640E2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56" y="2855403"/>
            <a:ext cx="9194864" cy="3726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D101F5-7D9C-7294-A28C-6BB4FAF8A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77" y="2850970"/>
            <a:ext cx="9194864" cy="3720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9E97E9-5630-DD3E-6E2D-7D5FFE40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73" y="2847102"/>
            <a:ext cx="9194864" cy="4074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8B7D16-3B01-986C-C6BE-582A637E4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077" y="2818353"/>
            <a:ext cx="9235942" cy="4110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2472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F03B-D5C6-5DFF-DD07-F2599C0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Relationships with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80511-6FF3-14FB-A31A-548853160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Field Parameters must be synchronized with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Create relationships based on </a:t>
            </a:r>
            <a:r>
              <a:rPr lang="en-US" sz="18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FEBB8-A768-FE1B-B012-EEA3D0F9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6" y="2178067"/>
            <a:ext cx="10814579" cy="32690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9E1B80-5B0D-C08F-C7E1-535067B079F2}"/>
              </a:ext>
            </a:extLst>
          </p:cNvPr>
          <p:cNvSpPr/>
          <p:nvPr/>
        </p:nvSpPr>
        <p:spPr bwMode="auto">
          <a:xfrm>
            <a:off x="5427407" y="2330245"/>
            <a:ext cx="3952567" cy="2644878"/>
          </a:xfrm>
          <a:prstGeom prst="rect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08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BD9D-1305-264D-E8D6-366ABFE6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Column Chart with Translated Month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E0A85-E692-EC08-B376-34DADF1E5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9" y="941626"/>
            <a:ext cx="12104118" cy="3197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4745108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CCEE7F-8675-DD51-6D5F-9CB7C757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Column Chart with Translated Day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714BF-5394-90E3-8B13-B6FE80465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" y="982133"/>
            <a:ext cx="12150493" cy="3481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757816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6F42-DEFD-9A4D-11CA-D5464245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Configuring Matrix with Translated Month &amp; Product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B6FC-5208-7721-BEBC-7B95AF45E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8" y="1072737"/>
            <a:ext cx="12018951" cy="4413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7495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22112</TotalTime>
  <Words>4526</Words>
  <Application>Microsoft Office PowerPoint</Application>
  <PresentationFormat>Custom</PresentationFormat>
  <Paragraphs>798</Paragraphs>
  <Slides>102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2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Building Multi-language Reports for Power BI in 2023</vt:lpstr>
      <vt:lpstr>Agenda</vt:lpstr>
      <vt:lpstr>Building Multi-language Reports in Power BI</vt:lpstr>
      <vt:lpstr>Multi-language Report Live Demo</vt:lpstr>
      <vt:lpstr>Power BI Support for Metadata Translations</vt:lpstr>
      <vt:lpstr>Power BI Reports Load with Language and Locale of User</vt:lpstr>
      <vt:lpstr>Implementing Dynamic Translations with USERCULTURE</vt:lpstr>
      <vt:lpstr>Determining the Language and Locale of Current User</vt:lpstr>
      <vt:lpstr>Formatting Dates and Numbers with Current User Locale</vt:lpstr>
      <vt:lpstr>Understanding the Three Types of Translations</vt:lpstr>
      <vt:lpstr>Metadata Translations for Columns and Measure Names</vt:lpstr>
      <vt:lpstr>Report Label Translations</vt:lpstr>
      <vt:lpstr>Data Translations</vt:lpstr>
      <vt:lpstr>Packaging Dataset and Report in PBIX Project Files</vt:lpstr>
      <vt:lpstr>Guidance Document</vt:lpstr>
      <vt:lpstr>Try Out Our New Hands-on Lab Exercises</vt:lpstr>
      <vt:lpstr>Youtube Video Playlist</vt:lpstr>
      <vt:lpstr>Agenda</vt:lpstr>
      <vt:lpstr>Working with Metadata Translations</vt:lpstr>
      <vt:lpstr>Translations Builder 2.0</vt:lpstr>
      <vt:lpstr>Working in the Translation Grid</vt:lpstr>
      <vt:lpstr>Launching Translations Builder</vt:lpstr>
      <vt:lpstr>Loading the Data Model from PBIX Project</vt:lpstr>
      <vt:lpstr>Understanding How Metadata Translations Are Identified</vt:lpstr>
      <vt:lpstr>Adding Languages</vt:lpstr>
      <vt:lpstr>Adding and Editing Translations by Hand</vt:lpstr>
      <vt:lpstr>Testing Metadata Translations in Power BI Service</vt:lpstr>
      <vt:lpstr>Testing with the language Parameter</vt:lpstr>
      <vt:lpstr>Helpful Tip: Add Browser Bookmarks For Testing</vt:lpstr>
      <vt:lpstr>Agenda</vt:lpstr>
      <vt:lpstr>Generating Machine Translations</vt:lpstr>
      <vt:lpstr>Creating an Instance of Azure Translator Service</vt:lpstr>
      <vt:lpstr>Getting a Key and Location for Azure Translator Service</vt:lpstr>
      <vt:lpstr>Configuring Support for Azure Translator Service</vt:lpstr>
      <vt:lpstr>Generating Machine Translations – Single Language</vt:lpstr>
      <vt:lpstr>Commands to Generate Machine Translations</vt:lpstr>
      <vt:lpstr>Quickly Generate Translations for Single Row</vt:lpstr>
      <vt:lpstr>Agenda</vt:lpstr>
      <vt:lpstr>Implementing Report Label Translations</vt:lpstr>
      <vt:lpstr>Automatic Localization of Visual Titles</vt:lpstr>
      <vt:lpstr>Translations Builder uses Localized Labels Table Strategy</vt:lpstr>
      <vt:lpstr>Creating the Localized Labels Table</vt:lpstr>
      <vt:lpstr>Adding Report Labels to the Localized Labels Table</vt:lpstr>
      <vt:lpstr>Report Label Translation Editing Experience</vt:lpstr>
      <vt:lpstr>Generating the Translated Localized Labels Table</vt:lpstr>
      <vt:lpstr>Inspecting Measures in Translated Localized Labels Table</vt:lpstr>
      <vt:lpstr>Surfacing Report Labels on a Report Page</vt:lpstr>
      <vt:lpstr>Using Shapes to Surface Report Labels</vt:lpstr>
      <vt:lpstr>Localizing the Page Navigation Menu</vt:lpstr>
      <vt:lpstr>Configuring Buttons with Localized Report Labels</vt:lpstr>
      <vt:lpstr>Agenda</vt:lpstr>
      <vt:lpstr>Using Translation Sheets to Integrate Human Translations</vt:lpstr>
      <vt:lpstr>Export and Import Commands</vt:lpstr>
      <vt:lpstr>Configuring Target Folders for Outbox and Inbox</vt:lpstr>
      <vt:lpstr>Exporting a Translation Sheet for a Single Language</vt:lpstr>
      <vt:lpstr>Exporting Translation Sheets for All Languages at Once</vt:lpstr>
      <vt:lpstr>Exporting a Master Translation Sheet</vt:lpstr>
      <vt:lpstr>Importing Translations Sheets</vt:lpstr>
      <vt:lpstr>Enterprise Level Management of Translations</vt:lpstr>
      <vt:lpstr>Enterprise Level Management</vt:lpstr>
      <vt:lpstr>Agenda</vt:lpstr>
      <vt:lpstr>Data Translations Implementation Journey</vt:lpstr>
      <vt:lpstr>Scenario 1 – Data Translations Not Required</vt:lpstr>
      <vt:lpstr>Scenario 2 – Data Translations Required</vt:lpstr>
      <vt:lpstr>Other Questions To Ask When Implementing Data Translations</vt:lpstr>
      <vt:lpstr>Patterns for Implementing Data Translations</vt:lpstr>
      <vt:lpstr>Extending the Datasource with Data Translation Columns</vt:lpstr>
      <vt:lpstr>What is a Field Parameter?</vt:lpstr>
      <vt:lpstr>Creating a Field Parameter</vt:lpstr>
      <vt:lpstr>Inspecting New Field Parameter in Report View</vt:lpstr>
      <vt:lpstr>Understanding Field Parameters</vt:lpstr>
      <vt:lpstr>Localizing Field Names in a Field Parameter</vt:lpstr>
      <vt:lpstr>Inspecting Field Parameter in Data View</vt:lpstr>
      <vt:lpstr>Extending Field Parameter with LanguageId Column</vt:lpstr>
      <vt:lpstr>Cleaning Up The Field Parameter</vt:lpstr>
      <vt:lpstr>Adding The Languages Table</vt:lpstr>
      <vt:lpstr>Filtering Field Parameters with the Languages Table</vt:lpstr>
      <vt:lpstr>Adding a Second Field Parameter for Category Names</vt:lpstr>
      <vt:lpstr>Testing Data Translations in Power BI Desktop</vt:lpstr>
      <vt:lpstr>Updating the Report Layout</vt:lpstr>
      <vt:lpstr>Creating Report Bookmarks to Select Language</vt:lpstr>
      <vt:lpstr>Discovering Report Bookmark IDs in the Browser</vt:lpstr>
      <vt:lpstr>Testing Reports with Data Translations in Power BI Service</vt:lpstr>
      <vt:lpstr>You’re Still Not Done</vt:lpstr>
      <vt:lpstr>Agenda</vt:lpstr>
      <vt:lpstr>Starting Point for Calendar Table</vt:lpstr>
      <vt:lpstr>Implementing Data Translations for Month and Day Names</vt:lpstr>
      <vt:lpstr>Translating Month and Day Names</vt:lpstr>
      <vt:lpstr>Query for Translated Month Names Table </vt:lpstr>
      <vt:lpstr>Query for Translated Day Names Table </vt:lpstr>
      <vt:lpstr>Configuring Translation Tables in Data Model</vt:lpstr>
      <vt:lpstr>Configuring Sort by Columns in Translation Tables</vt:lpstr>
      <vt:lpstr>Creating Field Parameter to Translate Month Names</vt:lpstr>
      <vt:lpstr>Translated Month Names – Field Parameter</vt:lpstr>
      <vt:lpstr>Translated Day Names – Field Parameter</vt:lpstr>
      <vt:lpstr>Creating Relationships with Languages Table</vt:lpstr>
      <vt:lpstr>Configuring Column Chart with Translated Month Names</vt:lpstr>
      <vt:lpstr>Configuring Column Chart with Translated Day Names</vt:lpstr>
      <vt:lpstr>Configuring Matrix with Translated Month &amp; Product Names</vt:lpstr>
      <vt:lpstr>Testing in Power BI Service</vt:lpstr>
      <vt:lpstr>Look at all you’ve learned</vt:lpstr>
      <vt:lpstr>  Building Multi-language Reports for Power BI in 2023  Thanks for Watching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275</cp:revision>
  <cp:lastPrinted>2019-05-02T20:11:39Z</cp:lastPrinted>
  <dcterms:created xsi:type="dcterms:W3CDTF">2018-09-21T01:16:59Z</dcterms:created>
  <dcterms:modified xsi:type="dcterms:W3CDTF">2023-03-21T19:59:12Z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